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64" r:id="rId3"/>
    <p:sldId id="257" r:id="rId4"/>
    <p:sldId id="259" r:id="rId5"/>
    <p:sldId id="269" r:id="rId6"/>
    <p:sldId id="270" r:id="rId7"/>
    <p:sldId id="271" r:id="rId8"/>
    <p:sldId id="260" r:id="rId9"/>
    <p:sldId id="265" r:id="rId10"/>
    <p:sldId id="266" r:id="rId11"/>
    <p:sldId id="267" r:id="rId12"/>
    <p:sldId id="272" r:id="rId13"/>
    <p:sldId id="263" r:id="rId14"/>
    <p:sldId id="261"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81" autoAdjust="0"/>
  </p:normalViewPr>
  <p:slideViewPr>
    <p:cSldViewPr>
      <p:cViewPr varScale="1">
        <p:scale>
          <a:sx n="66" d="100"/>
          <a:sy n="66" d="100"/>
        </p:scale>
        <p:origin x="-15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9889F-7C31-45FE-9DD6-B6E82C89F04A}" type="datetimeFigureOut">
              <a:rPr lang="en-US" smtClean="0"/>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A1896-648F-4701-BA34-464BFDCF7B70}" type="slidenum">
              <a:rPr lang="en-US" smtClean="0"/>
              <a:t>‹#›</a:t>
            </a:fld>
            <a:endParaRPr lang="en-US"/>
          </a:p>
        </p:txBody>
      </p:sp>
    </p:spTree>
    <p:extLst>
      <p:ext uri="{BB962C8B-B14F-4D97-AF65-F5344CB8AC3E}">
        <p14:creationId xmlns:p14="http://schemas.microsoft.com/office/powerpoint/2010/main" val="51447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MTA has been approved by the U.S. Food and Drug</a:t>
            </a:r>
            <a:r>
              <a:rPr lang="en-US" baseline="0" dirty="0" smtClean="0"/>
              <a:t> </a:t>
            </a:r>
            <a:r>
              <a:rPr lang="en-US" dirty="0" smtClean="0"/>
              <a:t>Administration in the year 1998</a:t>
            </a:r>
            <a:r>
              <a:rPr lang="en-US" baseline="0" dirty="0" smtClean="0"/>
              <a:t>.</a:t>
            </a:r>
            <a:r>
              <a:rPr lang="en-US" dirty="0" smtClean="0"/>
              <a:t> MTA promises to be one of the most</a:t>
            </a:r>
            <a:r>
              <a:rPr lang="en-US" baseline="0" dirty="0" smtClean="0"/>
              <a:t> </a:t>
            </a:r>
            <a:r>
              <a:rPr lang="en-US" dirty="0" smtClean="0"/>
              <a:t>versatile materials of this century in the field of</a:t>
            </a:r>
            <a:r>
              <a:rPr lang="en-US" baseline="0" dirty="0" smtClean="0"/>
              <a:t> </a:t>
            </a:r>
            <a:r>
              <a:rPr lang="en-US" dirty="0" smtClean="0"/>
              <a:t>dentistry.</a:t>
            </a:r>
            <a:r>
              <a:rPr lang="en-US" baseline="0" dirty="0" smtClean="0"/>
              <a:t> </a:t>
            </a:r>
            <a:r>
              <a:rPr lang="en-US" dirty="0" smtClean="0"/>
              <a:t>Some of the appreciable properties of MTA include its good</a:t>
            </a:r>
            <a:r>
              <a:rPr lang="en-US" baseline="0" dirty="0" smtClean="0"/>
              <a:t> </a:t>
            </a:r>
            <a:r>
              <a:rPr lang="en-US" dirty="0" smtClean="0"/>
              <a:t>physical properties and its ability to stimulate tissue regeneration</a:t>
            </a:r>
            <a:r>
              <a:rPr lang="en-US" baseline="0" dirty="0" smtClean="0"/>
              <a:t> </a:t>
            </a:r>
            <a:r>
              <a:rPr lang="en-US" dirty="0" smtClean="0"/>
              <a:t>as well as good pulp response.</a:t>
            </a:r>
          </a:p>
          <a:p>
            <a:pPr algn="l"/>
            <a:r>
              <a:rPr lang="en-US" sz="1200" b="0" i="0" u="none" strike="noStrike" baseline="0" dirty="0" smtClean="0">
                <a:latin typeface="TimesNewRomanPSMT"/>
              </a:rPr>
              <a:t>2. Literature for Mineral Trioxide Aggregate (MTA) was first introduced in California in 1993.  The material was originally formulated to provide the physical properties,</a:t>
            </a:r>
            <a:r>
              <a:rPr lang="en-US" sz="800" b="0" i="0" u="none" strike="noStrike" baseline="0" dirty="0" smtClean="0">
                <a:latin typeface="TimesNewRomanPSMT"/>
              </a:rPr>
              <a:t> </a:t>
            </a:r>
            <a:r>
              <a:rPr lang="en-US" sz="1200" b="0" i="0" u="none" strike="noStrike" baseline="0" dirty="0" smtClean="0">
                <a:latin typeface="TimesNewRomanPSMT"/>
              </a:rPr>
              <a:t>setting requirements</a:t>
            </a:r>
            <a:r>
              <a:rPr lang="en-US" sz="800" b="0" i="0" u="none" strike="noStrike" baseline="0" dirty="0" smtClean="0">
                <a:latin typeface="TimesNewRomanPSMT"/>
              </a:rPr>
              <a:t>, </a:t>
            </a:r>
            <a:r>
              <a:rPr lang="en-US" sz="1200" b="0" i="0" u="none" strike="noStrike" baseline="0" dirty="0" smtClean="0">
                <a:latin typeface="TimesNewRomanPSMT"/>
              </a:rPr>
              <a:t>and characteristics necessary for     an ideal repair and medicament material.</a:t>
            </a:r>
            <a:r>
              <a:rPr lang="en-US" sz="800" b="0" i="0" u="none" strike="noStrike" baseline="0" dirty="0" smtClean="0">
                <a:latin typeface="TimesNewRomanPSMT"/>
              </a:rPr>
              <a:t> </a:t>
            </a:r>
            <a:r>
              <a:rPr lang="en-US" sz="1200" b="0" i="0" u="none" strike="noStrike" baseline="0" dirty="0" smtClean="0">
                <a:latin typeface="TimesNewRomanPSMT"/>
              </a:rPr>
              <a:t>Studies on MTA reveal that it not only exhibits good sealing ability, excellent long term prognosis, relative ease of manipulation and good biocompatibility but favors tissue  regeneration as well.</a:t>
            </a:r>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2</a:t>
            </a:fld>
            <a:endParaRPr lang="en-US"/>
          </a:p>
        </p:txBody>
      </p:sp>
    </p:spTree>
    <p:extLst>
      <p:ext uri="{BB962C8B-B14F-4D97-AF65-F5344CB8AC3E}">
        <p14:creationId xmlns:p14="http://schemas.microsoft.com/office/powerpoint/2010/main" val="118961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 Two-year follow up radiograph showing adequate sealing of the perforation region and no radiolucency at the </a:t>
            </a:r>
            <a:r>
              <a:rPr lang="en-US" dirty="0" err="1" smtClean="0"/>
              <a:t>furcal</a:t>
            </a:r>
            <a:r>
              <a:rPr lang="en-US" dirty="0" smtClean="0"/>
              <a:t> area in the maxillary left first molar of the patient in the study</a:t>
            </a:r>
          </a:p>
          <a:p>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11</a:t>
            </a:fld>
            <a:endParaRPr lang="en-US"/>
          </a:p>
        </p:txBody>
      </p:sp>
    </p:spTree>
    <p:extLst>
      <p:ext uri="{BB962C8B-B14F-4D97-AF65-F5344CB8AC3E}">
        <p14:creationId xmlns:p14="http://schemas.microsoft.com/office/powerpoint/2010/main" val="83190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First, a paper point is placed into the canal in order to stop the hemorrhage.</a:t>
            </a:r>
          </a:p>
          <a:p>
            <a:pPr marL="228600" indent="-228600">
              <a:buAutoNum type="arabicPeriod"/>
            </a:pPr>
            <a:r>
              <a:rPr lang="en-US" dirty="0" smtClean="0"/>
              <a:t>Second, take MTA from</a:t>
            </a:r>
            <a:r>
              <a:rPr lang="en-US" baseline="0" dirty="0" smtClean="0"/>
              <a:t> </a:t>
            </a:r>
            <a:r>
              <a:rPr lang="en-US" baseline="0" dirty="0" err="1" smtClean="0"/>
              <a:t>dappen</a:t>
            </a:r>
            <a:r>
              <a:rPr lang="en-US" baseline="0" dirty="0" smtClean="0"/>
              <a:t> dish, place in carrier, then into perforation.</a:t>
            </a:r>
          </a:p>
          <a:p>
            <a:pPr marL="228600" indent="-228600">
              <a:buAutoNum type="arabicPeriod"/>
            </a:pPr>
            <a:r>
              <a:rPr lang="en-US" baseline="0" dirty="0" smtClean="0"/>
              <a:t>Use condenser to make MTA flush against canal walls and </a:t>
            </a:r>
            <a:r>
              <a:rPr lang="en-US" baseline="0" dirty="0" err="1" smtClean="0"/>
              <a:t>pupal</a:t>
            </a:r>
            <a:r>
              <a:rPr lang="en-US" baseline="0" dirty="0" smtClean="0"/>
              <a:t> floor</a:t>
            </a:r>
          </a:p>
          <a:p>
            <a:pPr marL="228600" indent="-228600">
              <a:buAutoNum type="arabicPeriod"/>
            </a:pPr>
            <a:r>
              <a:rPr lang="en-US" baseline="0" dirty="0" smtClean="0"/>
              <a:t>Once the MTA is hardened, which is usually 24 hours, a restoration may be placed.</a:t>
            </a:r>
          </a:p>
          <a:p>
            <a:pPr marL="228600" indent="-228600">
              <a:buAutoNum type="arabicPeriod"/>
            </a:pPr>
            <a:r>
              <a:rPr lang="en-US" baseline="0" dirty="0" smtClean="0"/>
              <a:t>It is important to cover any areas that do not need to be filled because once the MTA has set it causes irritation.</a:t>
            </a:r>
          </a:p>
          <a:p>
            <a:pPr marL="228600" indent="-228600">
              <a:buAutoNum type="arabicPeriod"/>
            </a:pPr>
            <a:r>
              <a:rPr lang="en-US" baseline="0" dirty="0" smtClean="0"/>
              <a:t>:48 – 1:46</a:t>
            </a:r>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12</a:t>
            </a:fld>
            <a:endParaRPr lang="en-US"/>
          </a:p>
        </p:txBody>
      </p:sp>
    </p:spTree>
    <p:extLst>
      <p:ext uri="{BB962C8B-B14F-4D97-AF65-F5344CB8AC3E}">
        <p14:creationId xmlns:p14="http://schemas.microsoft.com/office/powerpoint/2010/main" val="45009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MTA has a compressive strength equal to an Intermediat</a:t>
            </a:r>
            <a:r>
              <a:rPr lang="en-US" baseline="0" dirty="0" smtClean="0"/>
              <a:t>e Restorative Material such as reinforced zinc oxide </a:t>
            </a:r>
            <a:r>
              <a:rPr lang="en-US" baseline="0" dirty="0" err="1" smtClean="0"/>
              <a:t>eugenol</a:t>
            </a:r>
            <a:r>
              <a:rPr lang="en-US" baseline="0" dirty="0" smtClean="0"/>
              <a:t>, but less than amalgam.</a:t>
            </a:r>
          </a:p>
          <a:p>
            <a:pPr marL="228600" indent="-228600">
              <a:buAutoNum type="arabicPeriod"/>
            </a:pPr>
            <a:r>
              <a:rPr lang="en-US" baseline="0" dirty="0" smtClean="0"/>
              <a:t>The radio-opacity of MTA makes it easy to visualize </a:t>
            </a:r>
            <a:r>
              <a:rPr lang="en-US" baseline="0" dirty="0" err="1" smtClean="0"/>
              <a:t>radiographically</a:t>
            </a:r>
            <a:endParaRPr lang="en-US" baseline="0" dirty="0" smtClean="0"/>
          </a:p>
          <a:p>
            <a:pPr marL="228600" indent="-228600">
              <a:buAutoNum type="arabicPeriod"/>
            </a:pPr>
            <a:r>
              <a:rPr lang="en-US" dirty="0" smtClean="0"/>
              <a:t>Set MTA shows no signs of solubility</a:t>
            </a:r>
            <a:r>
              <a:rPr lang="en-US" baseline="0" dirty="0" smtClean="0"/>
              <a:t> and is not interfered by an acidic environment</a:t>
            </a:r>
          </a:p>
          <a:p>
            <a:pPr marL="228600" indent="-228600">
              <a:buAutoNum type="arabicPeriod"/>
            </a:pPr>
            <a:r>
              <a:rPr lang="en-US" baseline="0" dirty="0" smtClean="0"/>
              <a:t>MTA is superior to other traditional root-end filling materials</a:t>
            </a:r>
          </a:p>
          <a:p>
            <a:pPr marL="228600" indent="-228600">
              <a:buAutoNum type="arabicPeriod"/>
            </a:pPr>
            <a:r>
              <a:rPr lang="en-US" baseline="0" dirty="0" smtClean="0"/>
              <a:t>MTA does not react or interfere with other restorative materials</a:t>
            </a:r>
          </a:p>
          <a:p>
            <a:pPr marL="228600" indent="-228600">
              <a:buAutoNum type="arabicPeriod"/>
            </a:pPr>
            <a:r>
              <a:rPr lang="en-US" baseline="0" dirty="0" smtClean="0"/>
              <a:t>It does not have toxic or </a:t>
            </a:r>
            <a:r>
              <a:rPr lang="en-US" baseline="0" dirty="0" err="1" smtClean="0"/>
              <a:t>injurous</a:t>
            </a:r>
            <a:r>
              <a:rPr lang="en-US" baseline="0" dirty="0" smtClean="0"/>
              <a:t> effects on biologic tissues and its function</a:t>
            </a:r>
          </a:p>
          <a:p>
            <a:pPr marL="228600" indent="-228600">
              <a:buAutoNum type="arabicPeriod"/>
            </a:pPr>
            <a:r>
              <a:rPr lang="en-US" baseline="0" dirty="0" err="1" smtClean="0"/>
              <a:t>Mta</a:t>
            </a:r>
            <a:r>
              <a:rPr lang="en-US" baseline="0" dirty="0" smtClean="0"/>
              <a:t> is capable of activation of </a:t>
            </a:r>
            <a:r>
              <a:rPr lang="en-US" baseline="0" dirty="0" err="1" smtClean="0"/>
              <a:t>cementoblasts</a:t>
            </a:r>
            <a:r>
              <a:rPr lang="en-US" baseline="0" dirty="0" smtClean="0"/>
              <a:t> and production of </a:t>
            </a:r>
            <a:r>
              <a:rPr lang="en-US" baseline="0" dirty="0" err="1" smtClean="0"/>
              <a:t>cementum</a:t>
            </a:r>
            <a:endParaRPr lang="en-US" baseline="0" dirty="0" smtClean="0"/>
          </a:p>
          <a:p>
            <a:pPr marL="228600" indent="-228600">
              <a:buAutoNum type="arabicPeriod"/>
            </a:pPr>
            <a:r>
              <a:rPr lang="en-US" baseline="0" dirty="0" err="1" smtClean="0"/>
              <a:t>Mta</a:t>
            </a:r>
            <a:r>
              <a:rPr lang="en-US" baseline="0" dirty="0" smtClean="0"/>
              <a:t>, just like calcium hydroxide, induces dentin bridge formation.</a:t>
            </a:r>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13</a:t>
            </a:fld>
            <a:endParaRPr lang="en-US"/>
          </a:p>
        </p:txBody>
      </p:sp>
    </p:spTree>
    <p:extLst>
      <p:ext uri="{BB962C8B-B14F-4D97-AF65-F5344CB8AC3E}">
        <p14:creationId xmlns:p14="http://schemas.microsoft.com/office/powerpoint/2010/main" val="2885728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Listed is the US</a:t>
            </a:r>
            <a:r>
              <a:rPr lang="en-US" baseline="0" dirty="0" smtClean="0"/>
              <a:t> publication number and date found on Google patents</a:t>
            </a:r>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14</a:t>
            </a:fld>
            <a:endParaRPr lang="en-US"/>
          </a:p>
        </p:txBody>
      </p:sp>
    </p:spTree>
    <p:extLst>
      <p:ext uri="{BB962C8B-B14F-4D97-AF65-F5344CB8AC3E}">
        <p14:creationId xmlns:p14="http://schemas.microsoft.com/office/powerpoint/2010/main" val="113998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Mineral Trioxide</a:t>
            </a:r>
            <a:r>
              <a:rPr lang="en-US" baseline="0" dirty="0" smtClean="0"/>
              <a:t> Aggregate also known as MTA is made from Portland cement and bismuth oxide. </a:t>
            </a:r>
          </a:p>
          <a:p>
            <a:pPr marL="228600" indent="-228600">
              <a:buAutoNum type="arabicPeriod"/>
            </a:pPr>
            <a:r>
              <a:rPr lang="en-US" baseline="0" dirty="0" smtClean="0"/>
              <a:t>The percentages of the compound are calculated by weight. Bismuth Oxide is a catalyst for oxidation of various organic compounds. </a:t>
            </a:r>
          </a:p>
          <a:p>
            <a:pPr marL="228600" indent="-228600">
              <a:buAutoNum type="arabicPeriod"/>
            </a:pPr>
            <a:r>
              <a:rPr lang="en-US" baseline="0" dirty="0" smtClean="0"/>
              <a:t>Portland Cement alone is not intended for human use due to its radiolucent property when used in the oral cavity. </a:t>
            </a:r>
          </a:p>
          <a:p>
            <a:pPr marL="228600" indent="-228600">
              <a:buAutoNum type="arabicPeriod"/>
            </a:pPr>
            <a:r>
              <a:rPr lang="en-US" baseline="0" dirty="0" smtClean="0"/>
              <a:t>The bismuth oxide agent is not only a catalyst for oxidation of various organic compounds, but also helps clinicians determine whether a cavity has been restored. </a:t>
            </a:r>
          </a:p>
          <a:p>
            <a:pPr marL="228600" indent="-228600">
              <a:buAutoNum type="arabicPeriod"/>
            </a:pPr>
            <a:r>
              <a:rPr lang="en-US" baseline="0" dirty="0" smtClean="0"/>
              <a:t>MTA follows quality assurance guidelines for the FDA and ensures a reliable and consistent mix. </a:t>
            </a:r>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3</a:t>
            </a:fld>
            <a:endParaRPr lang="en-US"/>
          </a:p>
        </p:txBody>
      </p:sp>
    </p:spTree>
    <p:extLst>
      <p:ext uri="{BB962C8B-B14F-4D97-AF65-F5344CB8AC3E}">
        <p14:creationId xmlns:p14="http://schemas.microsoft.com/office/powerpoint/2010/main" val="346606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MTA</a:t>
            </a:r>
            <a:r>
              <a:rPr lang="en-US" baseline="0" dirty="0" smtClean="0"/>
              <a:t> may be used for endodontic infections and inflammation. It also can be used for the procedures listed in the picture.</a:t>
            </a:r>
          </a:p>
          <a:p>
            <a:pPr marL="228600" indent="-228600">
              <a:buAutoNum type="arabicPeriod"/>
            </a:pPr>
            <a:r>
              <a:rPr lang="en-US" baseline="0" dirty="0" smtClean="0"/>
              <a:t>Mineral trioxide aggregate (MTA) is a biocompatible material which provides a biological seal. MTA has been proposed as a potential medicament for various pulpal procedures like pulp capping with reversible pulpitis, </a:t>
            </a:r>
            <a:r>
              <a:rPr lang="en-US" baseline="0" dirty="0" err="1" smtClean="0"/>
              <a:t>apexification</a:t>
            </a:r>
            <a:r>
              <a:rPr lang="en-US" baseline="0" dirty="0" smtClean="0"/>
              <a:t>, repair of root perforations, etc.</a:t>
            </a:r>
          </a:p>
          <a:p>
            <a:pPr marL="228600" indent="-228600">
              <a:buAutoNum type="arabicPeriod"/>
            </a:pPr>
            <a:r>
              <a:rPr lang="en-US" baseline="0" dirty="0" smtClean="0"/>
              <a:t>The fast-setting MTA paste exhibits flow-to-clay-like consistency, which allows new practical applications including cavity lining, temporary restoration, bonding, and cementations in one MTA embodiment. The high calcium hydroxide and high fluoride release are suitable for caries prevention and treatment, and per se inhibition of dental symptoms.</a:t>
            </a:r>
          </a:p>
          <a:p>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4</a:t>
            </a:fld>
            <a:endParaRPr lang="en-US"/>
          </a:p>
        </p:txBody>
      </p:sp>
    </p:spTree>
    <p:extLst>
      <p:ext uri="{BB962C8B-B14F-4D97-AF65-F5344CB8AC3E}">
        <p14:creationId xmlns:p14="http://schemas.microsoft.com/office/powerpoint/2010/main" val="3296561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MTA has</a:t>
            </a:r>
            <a:r>
              <a:rPr lang="en-US" baseline="0" dirty="0" smtClean="0"/>
              <a:t> a great deal of advantages some of its main ones are:</a:t>
            </a:r>
          </a:p>
          <a:p>
            <a:pPr marL="228600" indent="-228600">
              <a:buAutoNum type="arabicPeriod"/>
            </a:pPr>
            <a:r>
              <a:rPr lang="en-US" baseline="0" dirty="0" smtClean="0"/>
              <a:t>It is an excellent marginal sealer which avoids bacterial migration and tissue fluids penetrating into the root canal.</a:t>
            </a:r>
          </a:p>
          <a:p>
            <a:pPr marL="228600" indent="-228600">
              <a:buAutoNum type="arabicPeriod"/>
            </a:pPr>
            <a:r>
              <a:rPr lang="en-US" baseline="0" dirty="0" smtClean="0"/>
              <a:t>Varies materials demand that the operatory field be completely dry, which can be difficult, particularly in cases that involve periodontal surgeries so using MTA could prove to be beneficial because It works well in the presence of humidity without losing its properties. </a:t>
            </a:r>
          </a:p>
          <a:p>
            <a:pPr marL="228600" indent="-228600">
              <a:buAutoNum type="arabicPeriod"/>
            </a:pPr>
            <a:r>
              <a:rPr lang="en-US" baseline="0" dirty="0" smtClean="0"/>
              <a:t> and last but not least another advantage is that MTA creates a direct barrier for the pulp.</a:t>
            </a:r>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5</a:t>
            </a:fld>
            <a:endParaRPr lang="en-US"/>
          </a:p>
        </p:txBody>
      </p:sp>
    </p:spTree>
    <p:extLst>
      <p:ext uri="{BB962C8B-B14F-4D97-AF65-F5344CB8AC3E}">
        <p14:creationId xmlns:p14="http://schemas.microsoft.com/office/powerpoint/2010/main" val="3885057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MTA has great studies to show it as a superior retro fill material but the difficulties with MTA can not</a:t>
            </a:r>
            <a:r>
              <a:rPr lang="en-US" baseline="0" dirty="0" smtClean="0"/>
              <a:t> be dismissed. The difficulties are firstly related to the cost. It is dispensed in a kit that holds 5 applications per kit. According to manufactures it will run the patient around $100 per application. And, unlike most retro fill materials MTA is meant to be used wet which can make it very difficult to handle. </a:t>
            </a:r>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6</a:t>
            </a:fld>
            <a:endParaRPr lang="en-US"/>
          </a:p>
        </p:txBody>
      </p:sp>
    </p:spTree>
    <p:extLst>
      <p:ext uri="{BB962C8B-B14F-4D97-AF65-F5344CB8AC3E}">
        <p14:creationId xmlns:p14="http://schemas.microsoft.com/office/powerpoint/2010/main" val="196859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Mta</a:t>
            </a:r>
            <a:r>
              <a:rPr lang="en-US" dirty="0" smtClean="0"/>
              <a:t> comes in powder form and they recommend you mix it with sterile water,</a:t>
            </a:r>
            <a:r>
              <a:rPr lang="en-US" baseline="0" dirty="0" smtClean="0"/>
              <a:t> </a:t>
            </a:r>
            <a:r>
              <a:rPr lang="en-US" dirty="0" err="1" smtClean="0"/>
              <a:t>infact</a:t>
            </a:r>
            <a:r>
              <a:rPr lang="en-US" dirty="0" smtClean="0"/>
              <a:t> the</a:t>
            </a:r>
            <a:r>
              <a:rPr lang="en-US" baseline="0" dirty="0" smtClean="0"/>
              <a:t> doctors in the </a:t>
            </a:r>
            <a:r>
              <a:rPr lang="en-US" dirty="0" smtClean="0"/>
              <a:t>demonstration actually mixed there's with local aesthesis. After mixing the</a:t>
            </a:r>
            <a:r>
              <a:rPr lang="en-US" baseline="0" dirty="0" smtClean="0"/>
              <a:t> MTA load the mixture into either an amalgam carrier or map carrier. They have recently came out with a MTA carrier that suggest it is easier to use since it is designed specifically for these purposes but it also notes that the amalgam carrier would do. Depending on the location you where placing the MTA you might use a </a:t>
            </a:r>
            <a:r>
              <a:rPr lang="en-US" baseline="0" dirty="0" err="1" smtClean="0"/>
              <a:t>plugger</a:t>
            </a:r>
            <a:r>
              <a:rPr lang="en-US" baseline="0" dirty="0" smtClean="0"/>
              <a:t> or paper points to push and condense the material In the right spot. Then you could either wet cure it or membrane cure it. Wet curing is when you place a wet cotton pellet above the MTA but it has to be at a perfect ratio because if too wet it can weaken the cement and if too dry it </a:t>
            </a:r>
            <a:r>
              <a:rPr lang="en-US" baseline="0" dirty="0" err="1" smtClean="0"/>
              <a:t>candraw</a:t>
            </a:r>
            <a:r>
              <a:rPr lang="en-US" baseline="0" dirty="0" smtClean="0"/>
              <a:t> water out of the cement. Membrane curing is where a material is placed above MTA that will not affect the water content of MTA and can be used through the placement of a GIC or RMGIC liner on the MTA that will protect the MTA and enable immediate permanent </a:t>
            </a:r>
            <a:r>
              <a:rPr lang="en-US" baseline="0" dirty="0" err="1" smtClean="0"/>
              <a:t>resotration</a:t>
            </a:r>
            <a:r>
              <a:rPr lang="en-US" baseline="0" dirty="0" smtClean="0"/>
              <a:t> </a:t>
            </a:r>
            <a:r>
              <a:rPr lang="en-US" baseline="0" smtClean="0"/>
              <a:t>or obstruction of the tooth.</a:t>
            </a:r>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7</a:t>
            </a:fld>
            <a:endParaRPr lang="en-US"/>
          </a:p>
        </p:txBody>
      </p:sp>
    </p:spTree>
    <p:extLst>
      <p:ext uri="{BB962C8B-B14F-4D97-AF65-F5344CB8AC3E}">
        <p14:creationId xmlns:p14="http://schemas.microsoft.com/office/powerpoint/2010/main" val="292977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(a) </a:t>
            </a:r>
            <a:r>
              <a:rPr lang="en-US" dirty="0" err="1" smtClean="0"/>
              <a:t>Periapical</a:t>
            </a:r>
            <a:r>
              <a:rPr lang="en-US" dirty="0" smtClean="0"/>
              <a:t> radiograph showing root canal filled with mineral trioxide aggregate. (b) Radiographic view of the tooth at 6 months and (c) 1 year. Note the extent of </a:t>
            </a:r>
            <a:r>
              <a:rPr lang="en-US" dirty="0" err="1" smtClean="0"/>
              <a:t>periradicular</a:t>
            </a:r>
            <a:r>
              <a:rPr lang="en-US" dirty="0" smtClean="0"/>
              <a:t> healing and the stability of the </a:t>
            </a:r>
            <a:r>
              <a:rPr lang="en-US" dirty="0" err="1" smtClean="0"/>
              <a:t>resorption</a:t>
            </a:r>
            <a:r>
              <a:rPr lang="en-US" dirty="0" smtClean="0"/>
              <a:t> site.</a:t>
            </a:r>
          </a:p>
          <a:p>
            <a:r>
              <a:rPr lang="en-US" dirty="0" smtClean="0"/>
              <a:t>Right:</a:t>
            </a:r>
            <a:r>
              <a:rPr lang="en-US" baseline="0" dirty="0" smtClean="0"/>
              <a:t> Fig. 3 – (A) Preoperative radiograph of mandibular second</a:t>
            </a:r>
          </a:p>
          <a:p>
            <a:r>
              <a:rPr lang="en-US" baseline="0" dirty="0" smtClean="0"/>
              <a:t>molar with </a:t>
            </a:r>
            <a:r>
              <a:rPr lang="en-US" baseline="0" dirty="0" err="1" smtClean="0"/>
              <a:t>furcal</a:t>
            </a:r>
            <a:r>
              <a:rPr lang="en-US" baseline="0" dirty="0" smtClean="0"/>
              <a:t> perforation. (B) Shows WMTA placement.</a:t>
            </a:r>
          </a:p>
          <a:p>
            <a:r>
              <a:rPr lang="en-US" baseline="0" dirty="0" smtClean="0"/>
              <a:t>(C) Post-operative radiograph. Images courtesy of Dr. Brian</a:t>
            </a:r>
          </a:p>
          <a:p>
            <a:r>
              <a:rPr lang="en-US" baseline="0" dirty="0" smtClean="0"/>
              <a:t>Min.</a:t>
            </a:r>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8</a:t>
            </a:fld>
            <a:endParaRPr lang="en-US"/>
          </a:p>
        </p:txBody>
      </p:sp>
    </p:spTree>
    <p:extLst>
      <p:ext uri="{BB962C8B-B14F-4D97-AF65-F5344CB8AC3E}">
        <p14:creationId xmlns:p14="http://schemas.microsoft.com/office/powerpoint/2010/main" val="143856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2 year </a:t>
            </a:r>
            <a:r>
              <a:rPr lang="en-US" dirty="0" smtClean="0"/>
              <a:t>study of a </a:t>
            </a:r>
            <a:r>
              <a:rPr lang="en-US" dirty="0" err="1" smtClean="0"/>
              <a:t>furcal</a:t>
            </a:r>
            <a:r>
              <a:rPr lang="en-US" dirty="0" smtClean="0"/>
              <a:t> perforation repair made with MTA </a:t>
            </a:r>
            <a:r>
              <a:rPr lang="en-US" dirty="0" smtClean="0"/>
              <a:t>listed in the Indian Journal of Dental Research shows:  Figure 1: Initial </a:t>
            </a:r>
            <a:r>
              <a:rPr lang="en-US" dirty="0" err="1" smtClean="0"/>
              <a:t>periradicular</a:t>
            </a:r>
            <a:r>
              <a:rPr lang="en-US" dirty="0" smtClean="0"/>
              <a:t> radiograph of a maxillary left first molar showing a large </a:t>
            </a:r>
            <a:r>
              <a:rPr lang="en-US" dirty="0" err="1" smtClean="0"/>
              <a:t>furcal</a:t>
            </a:r>
            <a:r>
              <a:rPr lang="en-US" dirty="0" smtClean="0"/>
              <a:t> perforation and apical </a:t>
            </a:r>
            <a:r>
              <a:rPr lang="en-US" dirty="0" err="1" smtClean="0"/>
              <a:t>radiolucencies</a:t>
            </a:r>
            <a:r>
              <a:rPr lang="en-US" dirty="0" smtClean="0"/>
              <a:t> in the patient in the study</a:t>
            </a:r>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9</a:t>
            </a:fld>
            <a:endParaRPr lang="en-US"/>
          </a:p>
        </p:txBody>
      </p:sp>
    </p:spTree>
    <p:extLst>
      <p:ext uri="{BB962C8B-B14F-4D97-AF65-F5344CB8AC3E}">
        <p14:creationId xmlns:p14="http://schemas.microsoft.com/office/powerpoint/2010/main" val="345453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 (a) Intraoral photograph showing </a:t>
            </a:r>
            <a:r>
              <a:rPr lang="en-US" dirty="0" err="1" smtClean="0"/>
              <a:t>obtured</a:t>
            </a:r>
            <a:r>
              <a:rPr lang="en-US" dirty="0" smtClean="0"/>
              <a:t> root canal and a large </a:t>
            </a:r>
            <a:r>
              <a:rPr lang="en-US" dirty="0" err="1" smtClean="0"/>
              <a:t>furcal</a:t>
            </a:r>
            <a:r>
              <a:rPr lang="en-US" dirty="0" smtClean="0"/>
              <a:t> perforation; (b) MTA being placed into the </a:t>
            </a:r>
            <a:r>
              <a:rPr lang="en-US" dirty="0" err="1" smtClean="0"/>
              <a:t>furcal</a:t>
            </a:r>
            <a:r>
              <a:rPr lang="en-US" dirty="0" smtClean="0"/>
              <a:t> perforation; (c) MTA adapted into the </a:t>
            </a:r>
            <a:r>
              <a:rPr lang="en-US" dirty="0" err="1" smtClean="0"/>
              <a:t>furcal</a:t>
            </a:r>
            <a:r>
              <a:rPr lang="en-US" dirty="0" smtClean="0"/>
              <a:t> perforation; (d, e and f) Restoration with resin composite</a:t>
            </a:r>
            <a:endParaRPr lang="en-US" dirty="0"/>
          </a:p>
        </p:txBody>
      </p:sp>
      <p:sp>
        <p:nvSpPr>
          <p:cNvPr id="4" name="Slide Number Placeholder 3"/>
          <p:cNvSpPr>
            <a:spLocks noGrp="1"/>
          </p:cNvSpPr>
          <p:nvPr>
            <p:ph type="sldNum" sz="quarter" idx="10"/>
          </p:nvPr>
        </p:nvSpPr>
        <p:spPr/>
        <p:txBody>
          <a:bodyPr/>
          <a:lstStyle/>
          <a:p>
            <a:fld id="{821A1896-648F-4701-BA34-464BFDCF7B70}" type="slidenum">
              <a:rPr lang="en-US" smtClean="0"/>
              <a:t>10</a:t>
            </a:fld>
            <a:endParaRPr lang="en-US"/>
          </a:p>
        </p:txBody>
      </p:sp>
    </p:spTree>
    <p:extLst>
      <p:ext uri="{BB962C8B-B14F-4D97-AF65-F5344CB8AC3E}">
        <p14:creationId xmlns:p14="http://schemas.microsoft.com/office/powerpoint/2010/main" val="93618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BCA92FE-03B8-488D-B449-2524E6067E86}"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AC53F219-C745-465B-A0E0-A30849F5FBD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A92FE-03B8-488D-B449-2524E6067E86}"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F219-C745-465B-A0E0-A30849F5FB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A92FE-03B8-488D-B449-2524E6067E86}"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F219-C745-465B-A0E0-A30849F5FB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BCA92FE-03B8-488D-B449-2524E6067E86}"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F219-C745-465B-A0E0-A30849F5FB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BCA92FE-03B8-488D-B449-2524E6067E86}"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F219-C745-465B-A0E0-A30849F5FBD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BCA92FE-03B8-488D-B449-2524E6067E86}"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F219-C745-465B-A0E0-A30849F5FBD1}"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BCA92FE-03B8-488D-B449-2524E6067E86}" type="datetimeFigureOut">
              <a:rPr lang="en-US" smtClean="0"/>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3F219-C745-465B-A0E0-A30849F5FBD1}"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9BCA92FE-03B8-488D-B449-2524E6067E86}" type="datetimeFigureOut">
              <a:rPr lang="en-US" smtClean="0"/>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3F219-C745-465B-A0E0-A30849F5FBD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BCA92FE-03B8-488D-B449-2524E6067E86}" type="datetimeFigureOut">
              <a:rPr lang="en-US" smtClean="0"/>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3F219-C745-465B-A0E0-A30849F5FB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BCA92FE-03B8-488D-B449-2524E6067E86}"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F219-C745-465B-A0E0-A30849F5FBD1}"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BCA92FE-03B8-488D-B449-2524E6067E86}"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F219-C745-465B-A0E0-A30849F5FBD1}"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BCA92FE-03B8-488D-B449-2524E6067E86}" type="datetimeFigureOut">
              <a:rPr lang="en-US" smtClean="0"/>
              <a:t>11/5/2013</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AC53F219-C745-465B-A0E0-A30849F5FBD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w8ecADKFkqk&amp;list=PL3P9XO0-Hyy6P81ADQBV2GIlS7QaMote7#t=25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doexperience.com/documents/MTAReview-HowardRoberts.pdf" TargetMode="External"/><Relationship Id="rId2" Type="http://schemas.openxmlformats.org/officeDocument/2006/relationships/hyperlink" Target="http://www.mineraltrioxideaggregate.com/" TargetMode="External"/><Relationship Id="rId1" Type="http://schemas.openxmlformats.org/officeDocument/2006/relationships/slideLayout" Target="../slideLayouts/slideLayout2.xml"/><Relationship Id="rId6" Type="http://schemas.openxmlformats.org/officeDocument/2006/relationships/hyperlink" Target="http://www.ijdr.in/article.asp?issn=0970-9290;year=2012;volume=23;issue=4;spage=542;epage=545;aulast=da" TargetMode="External"/><Relationship Id="rId5" Type="http://schemas.openxmlformats.org/officeDocument/2006/relationships/hyperlink" Target="http://www.researchgate.net/publication/40428136_Mineral_trioxide_aggregate--a_review/file/72e7e519dbb3f99ce7.pdf" TargetMode="External"/><Relationship Id="rId4" Type="http://schemas.openxmlformats.org/officeDocument/2006/relationships/hyperlink" Target="http://www.google.com/patents/US2012015630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Mineral trioxide aggregate</a:t>
            </a:r>
            <a:endParaRPr lang="en-US" dirty="0"/>
          </a:p>
        </p:txBody>
      </p:sp>
      <p:sp>
        <p:nvSpPr>
          <p:cNvPr id="3" name="Subtitle 2"/>
          <p:cNvSpPr>
            <a:spLocks noGrp="1"/>
          </p:cNvSpPr>
          <p:nvPr>
            <p:ph type="subTitle" idx="1"/>
          </p:nvPr>
        </p:nvSpPr>
        <p:spPr/>
        <p:txBody>
          <a:bodyPr/>
          <a:lstStyle/>
          <a:p>
            <a:r>
              <a:rPr lang="en-US" dirty="0" smtClean="0"/>
              <a:t>Halli Melton &amp; </a:t>
            </a:r>
            <a:r>
              <a:rPr lang="en-US" dirty="0" err="1" smtClean="0"/>
              <a:t>Carleigh</a:t>
            </a:r>
            <a:r>
              <a:rPr lang="en-US" dirty="0" smtClean="0"/>
              <a:t> Watson</a:t>
            </a:r>
          </a:p>
          <a:p>
            <a:endParaRPr lang="en-US" dirty="0" smtClean="0"/>
          </a:p>
          <a:p>
            <a:r>
              <a:rPr lang="en-US" dirty="0" smtClean="0"/>
              <a:t>Wallace State Dental Hygiene </a:t>
            </a:r>
          </a:p>
          <a:p>
            <a:r>
              <a:rPr lang="en-US" dirty="0" smtClean="0"/>
              <a:t>Class of 2014</a:t>
            </a:r>
            <a:endParaRPr lang="en-US" dirty="0"/>
          </a:p>
        </p:txBody>
      </p:sp>
    </p:spTree>
    <p:extLst>
      <p:ext uri="{BB962C8B-B14F-4D97-AF65-F5344CB8AC3E}">
        <p14:creationId xmlns:p14="http://schemas.microsoft.com/office/powerpoint/2010/main" val="348342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752600"/>
            <a:ext cx="8110857" cy="390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303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629400" cy="480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David\AppData\Local\Microsoft\Windows\Temporary Internet Files\Content.IE5\74VB69HT\MC9004326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0211">
            <a:off x="2400060" y="2734599"/>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786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smtClean="0"/>
              <a:t>Placement Demo</a:t>
            </a:r>
          </a:p>
          <a:p>
            <a:pPr lvl="1">
              <a:buClr>
                <a:srgbClr val="86CE24"/>
              </a:buClr>
            </a:pPr>
            <a:r>
              <a:rPr lang="en-US" dirty="0">
                <a:solidFill>
                  <a:srgbClr val="FFFFFF"/>
                </a:solidFill>
                <a:hlinkClick r:id="rId3"/>
              </a:rPr>
              <a:t>http://www.youtube.com/watch?v=w8ecADKFkqk&amp;list=PL3P9XO0-Hyy6P81ADQBV2GIlS7QaMote7#t=250</a:t>
            </a:r>
            <a:endParaRPr lang="en-US" dirty="0">
              <a:solidFill>
                <a:srgbClr val="FFFFFF"/>
              </a:solidFill>
            </a:endParaRPr>
          </a:p>
          <a:p>
            <a:pPr lvl="1"/>
            <a:endParaRPr lang="en-US" dirty="0"/>
          </a:p>
        </p:txBody>
      </p:sp>
    </p:spTree>
    <p:extLst>
      <p:ext uri="{BB962C8B-B14F-4D97-AF65-F5344CB8AC3E}">
        <p14:creationId xmlns:p14="http://schemas.microsoft.com/office/powerpoint/2010/main" val="18578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a:t>
            </a:r>
            <a:endParaRPr lang="en-US" dirty="0"/>
          </a:p>
        </p:txBody>
      </p:sp>
      <p:sp>
        <p:nvSpPr>
          <p:cNvPr id="3" name="Content Placeholder 2"/>
          <p:cNvSpPr>
            <a:spLocks noGrp="1"/>
          </p:cNvSpPr>
          <p:nvPr>
            <p:ph idx="1"/>
          </p:nvPr>
        </p:nvSpPr>
        <p:spPr/>
        <p:txBody>
          <a:bodyPr numCol="2"/>
          <a:lstStyle/>
          <a:p>
            <a:r>
              <a:rPr lang="en-US" dirty="0" smtClean="0"/>
              <a:t>Compressive Strength</a:t>
            </a:r>
          </a:p>
          <a:p>
            <a:r>
              <a:rPr lang="en-US" dirty="0" smtClean="0"/>
              <a:t>Radio-opacity</a:t>
            </a:r>
          </a:p>
          <a:p>
            <a:r>
              <a:rPr lang="en-US" dirty="0" smtClean="0"/>
              <a:t>Solubility</a:t>
            </a:r>
          </a:p>
          <a:p>
            <a:r>
              <a:rPr lang="en-US" dirty="0" smtClean="0"/>
              <a:t>Marginal adaptation &amp; </a:t>
            </a:r>
            <a:r>
              <a:rPr lang="en-US" dirty="0"/>
              <a:t>s</a:t>
            </a:r>
            <a:r>
              <a:rPr lang="en-US" dirty="0" smtClean="0"/>
              <a:t>ealing ability</a:t>
            </a:r>
          </a:p>
          <a:p>
            <a:r>
              <a:rPr lang="en-US" dirty="0" smtClean="0"/>
              <a:t>Antibacterial &amp; antifungal property</a:t>
            </a:r>
          </a:p>
          <a:p>
            <a:r>
              <a:rPr lang="en-US" dirty="0" smtClean="0"/>
              <a:t>Reaction with other dental materials</a:t>
            </a:r>
          </a:p>
          <a:p>
            <a:r>
              <a:rPr lang="en-US" dirty="0" smtClean="0"/>
              <a:t>Biocompatibility</a:t>
            </a:r>
          </a:p>
          <a:p>
            <a:r>
              <a:rPr lang="en-US" dirty="0" smtClean="0"/>
              <a:t>Tissue regeneration</a:t>
            </a:r>
          </a:p>
          <a:p>
            <a:r>
              <a:rPr lang="en-US" dirty="0" smtClean="0"/>
              <a:t>Mineralization</a:t>
            </a:r>
          </a:p>
          <a:p>
            <a:endParaRPr lang="en-US" dirty="0"/>
          </a:p>
        </p:txBody>
      </p:sp>
    </p:spTree>
    <p:extLst>
      <p:ext uri="{BB962C8B-B14F-4D97-AF65-F5344CB8AC3E}">
        <p14:creationId xmlns:p14="http://schemas.microsoft.com/office/powerpoint/2010/main" val="1339651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information</a:t>
            </a:r>
            <a:endParaRPr lang="en-US" dirty="0"/>
          </a:p>
        </p:txBody>
      </p:sp>
      <p:sp>
        <p:nvSpPr>
          <p:cNvPr id="3" name="Content Placeholder 2"/>
          <p:cNvSpPr>
            <a:spLocks noGrp="1"/>
          </p:cNvSpPr>
          <p:nvPr>
            <p:ph idx="1"/>
          </p:nvPr>
        </p:nvSpPr>
        <p:spPr/>
        <p:txBody>
          <a:bodyPr/>
          <a:lstStyle/>
          <a:p>
            <a:r>
              <a:rPr lang="en-US" dirty="0" smtClean="0"/>
              <a:t>Publication number</a:t>
            </a:r>
          </a:p>
          <a:p>
            <a:pPr lvl="1"/>
            <a:r>
              <a:rPr lang="en-US" dirty="0"/>
              <a:t>US20120156308 </a:t>
            </a:r>
            <a:r>
              <a:rPr lang="en-US" dirty="0" smtClean="0"/>
              <a:t>A1</a:t>
            </a:r>
          </a:p>
          <a:p>
            <a:pPr lvl="1"/>
            <a:endParaRPr lang="en-US" dirty="0"/>
          </a:p>
          <a:p>
            <a:r>
              <a:rPr lang="en-US" dirty="0" smtClean="0"/>
              <a:t>Publication date</a:t>
            </a:r>
          </a:p>
          <a:p>
            <a:pPr lvl="1"/>
            <a:r>
              <a:rPr lang="en-US" dirty="0" smtClean="0"/>
              <a:t>June 21, 2012</a:t>
            </a:r>
            <a:endParaRPr lang="en-US" dirty="0"/>
          </a:p>
        </p:txBody>
      </p:sp>
    </p:spTree>
    <p:extLst>
      <p:ext uri="{BB962C8B-B14F-4D97-AF65-F5344CB8AC3E}">
        <p14:creationId xmlns:p14="http://schemas.microsoft.com/office/powerpoint/2010/main" val="707360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www.mineraltrioxideaggregate.com</a:t>
            </a:r>
            <a:endParaRPr lang="en-US" dirty="0" smtClean="0"/>
          </a:p>
          <a:p>
            <a:r>
              <a:rPr lang="en-US" dirty="0">
                <a:hlinkClick r:id="rId3"/>
              </a:rPr>
              <a:t>http://</a:t>
            </a:r>
            <a:r>
              <a:rPr lang="en-US" dirty="0" smtClean="0">
                <a:hlinkClick r:id="rId3"/>
              </a:rPr>
              <a:t>endoexperience.com/documents/MTAReview-HowardRoberts.pdf</a:t>
            </a:r>
            <a:endParaRPr lang="en-US" dirty="0" smtClean="0"/>
          </a:p>
          <a:p>
            <a:r>
              <a:rPr lang="en-US" dirty="0">
                <a:hlinkClick r:id="rId4"/>
              </a:rPr>
              <a:t>http://</a:t>
            </a:r>
            <a:r>
              <a:rPr lang="en-US" dirty="0" smtClean="0">
                <a:hlinkClick r:id="rId4"/>
              </a:rPr>
              <a:t>www.google.com/patents/US20120156308</a:t>
            </a:r>
            <a:endParaRPr lang="en-US" dirty="0" smtClean="0"/>
          </a:p>
          <a:p>
            <a:r>
              <a:rPr lang="en-US" dirty="0">
                <a:hlinkClick r:id="rId5"/>
              </a:rPr>
              <a:t>http://www.researchgate.net/publication/40428136_Mineral_trioxide_aggregate--</a:t>
            </a:r>
            <a:r>
              <a:rPr lang="en-US" dirty="0" smtClean="0">
                <a:hlinkClick r:id="rId5"/>
              </a:rPr>
              <a:t>a_review/file/72e7e519dbb3f99ce7.pdf</a:t>
            </a:r>
            <a:endParaRPr lang="en-US" dirty="0" smtClean="0"/>
          </a:p>
          <a:p>
            <a:r>
              <a:rPr lang="en-US" dirty="0">
                <a:hlinkClick r:id="rId6"/>
              </a:rPr>
              <a:t>http://www.ijdr.in/article.asp?issn=0970-9290;year=2012;volume=23;issue=4;spage=542;epage=545;aulast=da</a:t>
            </a:r>
            <a:endParaRPr lang="en-US" dirty="0"/>
          </a:p>
        </p:txBody>
      </p:sp>
    </p:spTree>
    <p:extLst>
      <p:ext uri="{BB962C8B-B14F-4D97-AF65-F5344CB8AC3E}">
        <p14:creationId xmlns:p14="http://schemas.microsoft.com/office/powerpoint/2010/main" val="354517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Mineral Trioxide Aggregate</a:t>
            </a:r>
          </a:p>
          <a:p>
            <a:pPr lvl="1"/>
            <a:r>
              <a:rPr lang="en-US" dirty="0" smtClean="0"/>
              <a:t>1993</a:t>
            </a:r>
          </a:p>
          <a:p>
            <a:pPr lvl="2"/>
            <a:r>
              <a:rPr lang="en-US" dirty="0" smtClean="0"/>
              <a:t>Literature introduction</a:t>
            </a:r>
          </a:p>
          <a:p>
            <a:pPr lvl="1"/>
            <a:r>
              <a:rPr lang="en-US" dirty="0" smtClean="0"/>
              <a:t>1998</a:t>
            </a:r>
          </a:p>
          <a:p>
            <a:pPr lvl="2"/>
            <a:r>
              <a:rPr lang="en-US" smtClean="0"/>
              <a:t>U.S. FDA </a:t>
            </a:r>
            <a:r>
              <a:rPr lang="en-US" dirty="0" smtClean="0"/>
              <a:t>approval</a:t>
            </a:r>
            <a:endParaRPr lang="en-US" dirty="0"/>
          </a:p>
        </p:txBody>
      </p:sp>
    </p:spTree>
    <p:extLst>
      <p:ext uri="{BB962C8B-B14F-4D97-AF65-F5344CB8AC3E}">
        <p14:creationId xmlns:p14="http://schemas.microsoft.com/office/powerpoint/2010/main" val="3635438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description</a:t>
            </a:r>
            <a:endParaRPr lang="en-US" dirty="0"/>
          </a:p>
        </p:txBody>
      </p:sp>
      <p:sp>
        <p:nvSpPr>
          <p:cNvPr id="3" name="Content Placeholder 2"/>
          <p:cNvSpPr>
            <a:spLocks noGrp="1"/>
          </p:cNvSpPr>
          <p:nvPr>
            <p:ph idx="1"/>
          </p:nvPr>
        </p:nvSpPr>
        <p:spPr/>
        <p:txBody>
          <a:bodyPr/>
          <a:lstStyle/>
          <a:p>
            <a:r>
              <a:rPr lang="en-US" dirty="0" smtClean="0"/>
              <a:t>MTA</a:t>
            </a:r>
          </a:p>
          <a:p>
            <a:pPr lvl="1"/>
            <a:r>
              <a:rPr lang="en-US" dirty="0" smtClean="0"/>
              <a:t>80 % Portland Cement</a:t>
            </a:r>
          </a:p>
          <a:p>
            <a:pPr lvl="1"/>
            <a:r>
              <a:rPr lang="en-US" dirty="0" smtClean="0"/>
              <a:t>20% Bismuth Oxide</a:t>
            </a:r>
            <a:endParaRPr lang="en-US" dirty="0"/>
          </a:p>
        </p:txBody>
      </p:sp>
    </p:spTree>
    <p:extLst>
      <p:ext uri="{BB962C8B-B14F-4D97-AF65-F5344CB8AC3E}">
        <p14:creationId xmlns:p14="http://schemas.microsoft.com/office/powerpoint/2010/main" val="1558038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uses</a:t>
            </a:r>
            <a:endParaRPr lang="en-US" dirty="0"/>
          </a:p>
        </p:txBody>
      </p:sp>
      <p:sp>
        <p:nvSpPr>
          <p:cNvPr id="3" name="Content Placeholder 2"/>
          <p:cNvSpPr>
            <a:spLocks noGrp="1"/>
          </p:cNvSpPr>
          <p:nvPr>
            <p:ph idx="1"/>
          </p:nvPr>
        </p:nvSpPr>
        <p:spPr/>
        <p:txBody>
          <a:bodyPr/>
          <a:lstStyle/>
          <a:p>
            <a:endParaRPr lang="en-US" dirty="0"/>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109788"/>
            <a:ext cx="57150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37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MTA main ADVANTAGES</a:t>
            </a:r>
            <a:endParaRPr lang="en-US" dirty="0"/>
          </a:p>
        </p:txBody>
      </p:sp>
      <p:sp>
        <p:nvSpPr>
          <p:cNvPr id="3" name="Content Placeholder 2"/>
          <p:cNvSpPr>
            <a:spLocks noGrp="1"/>
          </p:cNvSpPr>
          <p:nvPr>
            <p:ph idx="1"/>
          </p:nvPr>
        </p:nvSpPr>
        <p:spPr/>
        <p:txBody>
          <a:bodyPr/>
          <a:lstStyle/>
          <a:p>
            <a:r>
              <a:rPr lang="en-US" dirty="0" smtClean="0"/>
              <a:t>Excellent marginal sealer</a:t>
            </a:r>
          </a:p>
          <a:p>
            <a:endParaRPr lang="en-US" dirty="0"/>
          </a:p>
          <a:p>
            <a:r>
              <a:rPr lang="en-US" dirty="0" smtClean="0"/>
              <a:t>Respectable utilization in the presence of humidity  </a:t>
            </a:r>
          </a:p>
          <a:p>
            <a:endParaRPr lang="en-US" dirty="0"/>
          </a:p>
          <a:p>
            <a:r>
              <a:rPr lang="en-US" dirty="0" smtClean="0"/>
              <a:t>Induction of dental barrier formation used upon the pulp</a:t>
            </a:r>
          </a:p>
        </p:txBody>
      </p:sp>
    </p:spTree>
    <p:extLst>
      <p:ext uri="{BB962C8B-B14F-4D97-AF65-F5344CB8AC3E}">
        <p14:creationId xmlns:p14="http://schemas.microsoft.com/office/powerpoint/2010/main" val="1865003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disadvantage </a:t>
            </a:r>
            <a:endParaRPr lang="en-US" dirty="0"/>
          </a:p>
        </p:txBody>
      </p:sp>
      <p:sp>
        <p:nvSpPr>
          <p:cNvPr id="4" name="Content Placeholder 3"/>
          <p:cNvSpPr>
            <a:spLocks noGrp="1"/>
          </p:cNvSpPr>
          <p:nvPr>
            <p:ph sz="quarter" idx="14"/>
          </p:nvPr>
        </p:nvSpPr>
        <p:spPr/>
        <p:txBody>
          <a:bodyPr>
            <a:normAutofit/>
          </a:bodyPr>
          <a:lstStyle/>
          <a:p>
            <a:r>
              <a:rPr lang="en-US" sz="2400" dirty="0" smtClean="0"/>
              <a:t>Cost</a:t>
            </a:r>
            <a:r>
              <a:rPr lang="en-US" sz="2800" dirty="0" smtClean="0"/>
              <a:t> </a:t>
            </a:r>
          </a:p>
          <a:p>
            <a:endParaRPr lang="en-US" sz="2800" dirty="0"/>
          </a:p>
          <a:p>
            <a:r>
              <a:rPr lang="en-US" sz="2800" dirty="0" smtClean="0"/>
              <a:t>Handling properties </a:t>
            </a:r>
            <a:endParaRPr lang="en-US" sz="28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86000"/>
            <a:ext cx="3443286" cy="230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680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Supplies for application</a:t>
            </a:r>
            <a:endParaRPr lang="en-US" dirty="0"/>
          </a:p>
        </p:txBody>
      </p:sp>
      <p:sp>
        <p:nvSpPr>
          <p:cNvPr id="6" name="Content Placeholder 5"/>
          <p:cNvSpPr>
            <a:spLocks noGrp="1"/>
          </p:cNvSpPr>
          <p:nvPr>
            <p:ph idx="1"/>
          </p:nvPr>
        </p:nvSpPr>
        <p:spPr/>
        <p:txBody>
          <a:bodyPr/>
          <a:lstStyle/>
          <a:p>
            <a:r>
              <a:rPr lang="en-US" dirty="0" smtClean="0"/>
              <a:t>Local </a:t>
            </a:r>
            <a:r>
              <a:rPr lang="en-US" dirty="0" smtClean="0"/>
              <a:t>anesthesia </a:t>
            </a:r>
            <a:endParaRPr lang="en-US" dirty="0" smtClean="0"/>
          </a:p>
          <a:p>
            <a:r>
              <a:rPr lang="en-US" dirty="0" smtClean="0"/>
              <a:t>Rubber dam</a:t>
            </a:r>
          </a:p>
          <a:p>
            <a:r>
              <a:rPr lang="en-US" dirty="0" err="1" smtClean="0"/>
              <a:t>Dappen</a:t>
            </a:r>
            <a:r>
              <a:rPr lang="en-US" dirty="0" smtClean="0"/>
              <a:t> dish </a:t>
            </a:r>
          </a:p>
          <a:p>
            <a:r>
              <a:rPr lang="en-US" dirty="0" smtClean="0"/>
              <a:t>Sterile </a:t>
            </a:r>
            <a:r>
              <a:rPr lang="en-US" dirty="0"/>
              <a:t>water </a:t>
            </a:r>
          </a:p>
          <a:p>
            <a:r>
              <a:rPr lang="en-US" dirty="0"/>
              <a:t>A</a:t>
            </a:r>
            <a:r>
              <a:rPr lang="en-US" dirty="0" smtClean="0"/>
              <a:t>malgam carrier or map carrier</a:t>
            </a:r>
          </a:p>
          <a:p>
            <a:r>
              <a:rPr lang="en-US" dirty="0" err="1"/>
              <a:t>P</a:t>
            </a:r>
            <a:r>
              <a:rPr lang="en-US" dirty="0" err="1" smtClean="0"/>
              <a:t>lugger</a:t>
            </a:r>
            <a:r>
              <a:rPr lang="en-US" dirty="0" smtClean="0"/>
              <a:t> </a:t>
            </a:r>
            <a:r>
              <a:rPr lang="en-US" dirty="0" smtClean="0"/>
              <a:t>or paper points </a:t>
            </a:r>
          </a:p>
          <a:p>
            <a:endParaRPr lang="en-US" dirty="0"/>
          </a:p>
        </p:txBody>
      </p:sp>
    </p:spTree>
    <p:extLst>
      <p:ext uri="{BB962C8B-B14F-4D97-AF65-F5344CB8AC3E}">
        <p14:creationId xmlns:p14="http://schemas.microsoft.com/office/powerpoint/2010/main" val="387940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774723"/>
            <a:ext cx="150482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2600"/>
            <a:ext cx="3924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591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 </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1"/>
            <a:ext cx="7266463"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David\AppData\Local\Microsoft\Windows\Temporary Internet Files\Content.IE5\74VB69HT\MC9004326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27942">
            <a:off x="2133600" y="2182087"/>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326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17171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12731</TotalTime>
  <Words>1347</Words>
  <Application>Microsoft Office PowerPoint</Application>
  <PresentationFormat>On-screen Show (4:3)</PresentationFormat>
  <Paragraphs>114</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 Pop</vt:lpstr>
      <vt:lpstr>Mineral trioxide aggregate</vt:lpstr>
      <vt:lpstr>introduction</vt:lpstr>
      <vt:lpstr>Product description</vt:lpstr>
      <vt:lpstr>Clinical uses</vt:lpstr>
      <vt:lpstr>MTA main ADVANTAGES</vt:lpstr>
      <vt:lpstr>Main disadvantage </vt:lpstr>
      <vt:lpstr>Supplies for application</vt:lpstr>
      <vt:lpstr>examples</vt:lpstr>
      <vt:lpstr>Figure 1 </vt:lpstr>
      <vt:lpstr>Figure 2</vt:lpstr>
      <vt:lpstr>Figure 3</vt:lpstr>
      <vt:lpstr>video</vt:lpstr>
      <vt:lpstr>properties</vt:lpstr>
      <vt:lpstr>Patent information</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 trioxide aggregate</dc:title>
  <dc:creator>David</dc:creator>
  <cp:lastModifiedBy>David</cp:lastModifiedBy>
  <cp:revision>50</cp:revision>
  <dcterms:created xsi:type="dcterms:W3CDTF">2013-09-23T22:32:13Z</dcterms:created>
  <dcterms:modified xsi:type="dcterms:W3CDTF">2013-11-06T01:53:33Z</dcterms:modified>
</cp:coreProperties>
</file>