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57" r:id="rId3"/>
    <p:sldId id="258" r:id="rId4"/>
    <p:sldId id="259" r:id="rId5"/>
    <p:sldId id="260" r:id="rId6"/>
    <p:sldId id="261" r:id="rId7"/>
    <p:sldId id="262" r:id="rId8"/>
    <p:sldId id="263" r:id="rId9"/>
    <p:sldId id="270" r:id="rId10"/>
    <p:sldId id="264" r:id="rId11"/>
    <p:sldId id="265"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41" autoAdjust="0"/>
  </p:normalViewPr>
  <p:slideViewPr>
    <p:cSldViewPr>
      <p:cViewPr>
        <p:scale>
          <a:sx n="80" d="100"/>
          <a:sy n="80" d="100"/>
        </p:scale>
        <p:origin x="-2514"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84AD0F-05EA-4DDE-A121-E816E2482F14}" type="datetimeFigureOut">
              <a:rPr lang="en-US" smtClean="0"/>
              <a:t>6/24/2013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4ACD0E-BDCA-4D06-97A8-233C52112B08}" type="slidenum">
              <a:rPr lang="en-US" smtClean="0"/>
              <a:t>‹#›</a:t>
            </a:fld>
            <a:endParaRPr lang="en-US"/>
          </a:p>
        </p:txBody>
      </p:sp>
    </p:spTree>
    <p:extLst>
      <p:ext uri="{BB962C8B-B14F-4D97-AF65-F5344CB8AC3E}">
        <p14:creationId xmlns:p14="http://schemas.microsoft.com/office/powerpoint/2010/main" val="2855184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Both they Thyroid and Adrenal glands are part of the endocrine system</a:t>
            </a:r>
          </a:p>
          <a:p>
            <a:pPr marL="228600" indent="-228600">
              <a:buAutoNum type="arabicPeriod"/>
            </a:pPr>
            <a:r>
              <a:rPr lang="en-US" dirty="0" smtClean="0"/>
              <a:t>Thyroid diseases present as functional disturbances producing excessive or reduced</a:t>
            </a:r>
            <a:r>
              <a:rPr lang="en-US" baseline="0" dirty="0" smtClean="0"/>
              <a:t> secretions of thyroid hormones</a:t>
            </a:r>
          </a:p>
          <a:p>
            <a:pPr marL="228600" indent="-228600">
              <a:buAutoNum type="arabicPeriod"/>
            </a:pPr>
            <a:r>
              <a:rPr lang="en-US" baseline="0" dirty="0" smtClean="0"/>
              <a:t>Thyroid hormones affect the metabolism of all body tissues and many body systems</a:t>
            </a:r>
          </a:p>
          <a:p>
            <a:pPr marL="228600" indent="-228600">
              <a:buAutoNum type="arabicPeriod"/>
            </a:pPr>
            <a:r>
              <a:rPr lang="en-US" baseline="0" dirty="0" smtClean="0"/>
              <a:t>The superficial location of the thyroid gland in the neck make it readily available for inspection and palpation.</a:t>
            </a:r>
          </a:p>
          <a:p>
            <a:pPr marL="228600" indent="-228600">
              <a:buAutoNum type="arabicPeriod"/>
            </a:pPr>
            <a:r>
              <a:rPr lang="en-US" baseline="0" dirty="0" smtClean="0"/>
              <a:t>A goiter is often the first sign of thyroid disease</a:t>
            </a:r>
          </a:p>
          <a:p>
            <a:pPr marL="228600" indent="-228600">
              <a:buAutoNum type="arabicPeriod"/>
            </a:pPr>
            <a:r>
              <a:rPr lang="en-US" baseline="0" dirty="0" smtClean="0"/>
              <a:t>The adrenal glands sit on top of the kidneys, the Adrenal Medulla is responsible in the fight or flight response with the secretion of Epinephrine and the Adrenal Cortex is responsible in regulating inflammation by secretion of steroids.</a:t>
            </a:r>
          </a:p>
          <a:p>
            <a:pPr marL="228600" indent="-228600">
              <a:buAutoNum type="arabicPeriod"/>
            </a:pPr>
            <a:r>
              <a:rPr lang="en-US" dirty="0" smtClean="0"/>
              <a:t>The adrenal gland</a:t>
            </a:r>
            <a:r>
              <a:rPr lang="en-US" baseline="0" dirty="0" smtClean="0"/>
              <a:t> </a:t>
            </a:r>
            <a:r>
              <a:rPr lang="en-US" dirty="0" smtClean="0"/>
              <a:t>hormones impact our development and growth, affect our ability to deal with stress and help to regulate kidney function.</a:t>
            </a:r>
            <a:endParaRPr lang="en-US" dirty="0"/>
          </a:p>
        </p:txBody>
      </p:sp>
      <p:sp>
        <p:nvSpPr>
          <p:cNvPr id="4" name="Slide Number Placeholder 3"/>
          <p:cNvSpPr>
            <a:spLocks noGrp="1"/>
          </p:cNvSpPr>
          <p:nvPr>
            <p:ph type="sldNum" sz="quarter" idx="10"/>
          </p:nvPr>
        </p:nvSpPr>
        <p:spPr/>
        <p:txBody>
          <a:bodyPr/>
          <a:lstStyle/>
          <a:p>
            <a:fld id="{414ACD0E-BDCA-4D06-97A8-233C52112B08}" type="slidenum">
              <a:rPr lang="en-US" smtClean="0"/>
              <a:t>2</a:t>
            </a:fld>
            <a:endParaRPr lang="en-US"/>
          </a:p>
        </p:txBody>
      </p:sp>
    </p:spTree>
    <p:extLst>
      <p:ext uri="{BB962C8B-B14F-4D97-AF65-F5344CB8AC3E}">
        <p14:creationId xmlns:p14="http://schemas.microsoft.com/office/powerpoint/2010/main" val="2418519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Our responsibility is to inform patients with hypothyroidism that they might experience</a:t>
            </a:r>
          </a:p>
          <a:p>
            <a:r>
              <a:rPr lang="en-US" dirty="0" smtClean="0"/>
              <a:t>More susceptible to cardiovascular disease from arteriosclerosis and elevated LDL. </a:t>
            </a:r>
          </a:p>
          <a:p>
            <a:r>
              <a:rPr lang="en-US" dirty="0" smtClean="0"/>
              <a:t>Younger patients are at risk for Graves disease </a:t>
            </a:r>
          </a:p>
          <a:p>
            <a:r>
              <a:rPr lang="en-US" dirty="0" smtClean="0"/>
              <a:t>Patients older than 70 are at risk for anorexia </a:t>
            </a:r>
          </a:p>
          <a:p>
            <a:r>
              <a:rPr lang="en-US" dirty="0" smtClean="0"/>
              <a:t>Could experience dry mouth from medications </a:t>
            </a:r>
          </a:p>
          <a:p>
            <a:endParaRPr lang="en-US" dirty="0"/>
          </a:p>
        </p:txBody>
      </p:sp>
      <p:sp>
        <p:nvSpPr>
          <p:cNvPr id="4" name="Slide Number Placeholder 3"/>
          <p:cNvSpPr>
            <a:spLocks noGrp="1"/>
          </p:cNvSpPr>
          <p:nvPr>
            <p:ph type="sldNum" sz="quarter" idx="10"/>
          </p:nvPr>
        </p:nvSpPr>
        <p:spPr/>
        <p:txBody>
          <a:bodyPr/>
          <a:lstStyle/>
          <a:p>
            <a:fld id="{414ACD0E-BDCA-4D06-97A8-233C52112B08}" type="slidenum">
              <a:rPr lang="en-US" smtClean="0"/>
              <a:t>11</a:t>
            </a:fld>
            <a:endParaRPr lang="en-US"/>
          </a:p>
        </p:txBody>
      </p:sp>
    </p:spTree>
    <p:extLst>
      <p:ext uri="{BB962C8B-B14F-4D97-AF65-F5344CB8AC3E}">
        <p14:creationId xmlns:p14="http://schemas.microsoft.com/office/powerpoint/2010/main" val="1134267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Side</a:t>
            </a:r>
            <a:r>
              <a:rPr lang="en-US" baseline="0" dirty="0" smtClean="0"/>
              <a:t> effects of radioactive iodine include </a:t>
            </a:r>
            <a:r>
              <a:rPr lang="en-US" baseline="0" dirty="0" err="1" smtClean="0"/>
              <a:t>xerostomia</a:t>
            </a:r>
            <a:r>
              <a:rPr lang="en-US" baseline="0" dirty="0" smtClean="0"/>
              <a:t> and </a:t>
            </a:r>
            <a:r>
              <a:rPr lang="en-US" baseline="0" dirty="0" err="1" smtClean="0"/>
              <a:t>dysgeusia</a:t>
            </a:r>
            <a:r>
              <a:rPr lang="en-US" baseline="0" dirty="0" smtClean="0"/>
              <a:t>. Encourage patients to use sugarless gum, take frequent sips of water, eat moist foods, use </a:t>
            </a:r>
            <a:r>
              <a:rPr lang="en-US" baseline="0" dirty="0" err="1" smtClean="0"/>
              <a:t>Biotene</a:t>
            </a:r>
            <a:r>
              <a:rPr lang="en-US" baseline="0" dirty="0" smtClean="0"/>
              <a:t>, and have excellent OH.  Dietary zinc can be incorporated in order to help with alteration in taste.</a:t>
            </a:r>
            <a:endParaRPr lang="en-US" dirty="0"/>
          </a:p>
        </p:txBody>
      </p:sp>
      <p:sp>
        <p:nvSpPr>
          <p:cNvPr id="4" name="Slide Number Placeholder 3"/>
          <p:cNvSpPr>
            <a:spLocks noGrp="1"/>
          </p:cNvSpPr>
          <p:nvPr>
            <p:ph type="sldNum" sz="quarter" idx="10"/>
          </p:nvPr>
        </p:nvSpPr>
        <p:spPr/>
        <p:txBody>
          <a:bodyPr/>
          <a:lstStyle/>
          <a:p>
            <a:fld id="{414ACD0E-BDCA-4D06-97A8-233C52112B08}" type="slidenum">
              <a:rPr lang="en-US" smtClean="0"/>
              <a:t>12</a:t>
            </a:fld>
            <a:endParaRPr lang="en-US"/>
          </a:p>
        </p:txBody>
      </p:sp>
    </p:spTree>
    <p:extLst>
      <p:ext uri="{BB962C8B-B14F-4D97-AF65-F5344CB8AC3E}">
        <p14:creationId xmlns:p14="http://schemas.microsoft.com/office/powerpoint/2010/main" val="3011278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Organic foods do not contain pesticides which are known to interfere with iodine absorption according to the Canadian School of Natural Nutrition</a:t>
            </a:r>
          </a:p>
          <a:p>
            <a:pPr marL="228600" indent="-228600">
              <a:buAutoNum type="arabicPeriod"/>
            </a:pPr>
            <a:r>
              <a:rPr lang="en-US" dirty="0" smtClean="0"/>
              <a:t>According to Prescription</a:t>
            </a:r>
            <a:r>
              <a:rPr lang="en-US" baseline="0" dirty="0" smtClean="0"/>
              <a:t> for nutritional healing by Phyllis Balch, chlorine and fluoride interfere with the thyroid’s ability to produce iodine containing hormones, leading to hypothyroidism.</a:t>
            </a:r>
          </a:p>
          <a:p>
            <a:pPr marL="228600" indent="-228600">
              <a:buAutoNum type="arabicPeriod"/>
            </a:pPr>
            <a:r>
              <a:rPr lang="en-US" dirty="0" smtClean="0"/>
              <a:t>Foods with a rich source of iodine include iodized sea salt, seafood, kelp, seaweed</a:t>
            </a:r>
            <a:r>
              <a:rPr lang="en-US" baseline="0" dirty="0" smtClean="0"/>
              <a:t> and other sea vegetables</a:t>
            </a:r>
          </a:p>
          <a:p>
            <a:pPr marL="228600" indent="-228600">
              <a:buAutoNum type="arabicPeriod"/>
            </a:pPr>
            <a:r>
              <a:rPr lang="en-US" baseline="0" dirty="0" smtClean="0"/>
              <a:t>Avoid raw brassica vegetables like cauliflower, broccoli, cabbage, turnips, </a:t>
            </a:r>
            <a:r>
              <a:rPr lang="en-US" baseline="0" dirty="0" err="1" smtClean="0"/>
              <a:t>brussel</a:t>
            </a:r>
            <a:r>
              <a:rPr lang="en-US" baseline="0" dirty="0" smtClean="0"/>
              <a:t> sprouts, and rutabagas. These are considered “</a:t>
            </a:r>
            <a:r>
              <a:rPr lang="en-US" baseline="0" dirty="0" err="1" smtClean="0"/>
              <a:t>goitrogenic</a:t>
            </a:r>
            <a:r>
              <a:rPr lang="en-US" baseline="0" dirty="0" smtClean="0"/>
              <a:t>” which suppress the thyroid when eaten raw.</a:t>
            </a:r>
          </a:p>
          <a:p>
            <a:pPr marL="228600" indent="-228600">
              <a:buAutoNum type="arabicPeriod"/>
            </a:pPr>
            <a:endParaRPr lang="en-US" baseline="0" dirty="0" smtClean="0"/>
          </a:p>
          <a:p>
            <a:pPr marL="228600" indent="-228600">
              <a:buAutoNum type="arabicPeriod"/>
            </a:pPr>
            <a:r>
              <a:rPr lang="en-US" baseline="0" dirty="0" smtClean="0"/>
              <a:t>Inclusions-fresh fruits and leafy green vegetables, deep-water ocean fish and wheat germ. Garlic and shiitake mushrooms are a potent immune system stimulant</a:t>
            </a:r>
          </a:p>
          <a:p>
            <a:pPr marL="228600" indent="-228600">
              <a:buAutoNum type="arabicPeriod"/>
            </a:pPr>
            <a:r>
              <a:rPr lang="en-US" baseline="0" dirty="0" smtClean="0"/>
              <a:t>Exclusions- white flour, sugar, red meat, pork and ham. Fried/processed foods, alcohol, caffeine and soft drinks because these foods cause a strain on the adrenal glands.</a:t>
            </a:r>
          </a:p>
          <a:p>
            <a:pPr marL="228600" indent="-228600">
              <a:buAutoNum type="arabicPeriod"/>
            </a:pPr>
            <a:endParaRPr lang="en-US" baseline="0" dirty="0" smtClean="0"/>
          </a:p>
          <a:p>
            <a:pPr marL="228600" indent="-228600">
              <a:buAutoNum type="arabicPeriod"/>
            </a:pPr>
            <a:r>
              <a:rPr lang="en-US" baseline="0" dirty="0" smtClean="0"/>
              <a:t>Key Nutrients- Iodine is a vital nutrient in the body and essential to thyroid function; thyroid hormones are comprised of iodine. Iodine deficiency has been considered rare in the United States largely due to the widespread use of iodized salt. This, along with fish, dairy, and grains, is a major source of iodine in the standard American diet.</a:t>
            </a:r>
          </a:p>
          <a:p>
            <a:pPr marL="228600" indent="-228600">
              <a:buAutoNum type="arabicPeriod"/>
            </a:pPr>
            <a:r>
              <a:rPr lang="en-US" baseline="0" dirty="0" smtClean="0"/>
              <a:t> Hyperthyroidism, particularly Graves’ disease, is known to cause bone loss, which is compounded by the vitamin D deficiency commonly found in people with hyperthyroidism. </a:t>
            </a:r>
          </a:p>
          <a:p>
            <a:pPr marL="228600" indent="-228600">
              <a:buAutoNum type="arabicPeriod"/>
            </a:pPr>
            <a:r>
              <a:rPr lang="en-US" baseline="0" dirty="0" smtClean="0"/>
              <a:t>Food sources of B12 include salmon, organ meats such as liver, muscle meat, and dairy. Severe B12 deficiency can be irreversible, so it’s important for dietitians to suggest clients with thyroid disease have their levels tested.</a:t>
            </a:r>
          </a:p>
          <a:p>
            <a:pPr marL="228600" indent="-228600">
              <a:buAutoNum type="arabicPeriod"/>
            </a:pPr>
            <a:r>
              <a:rPr lang="en-US" baseline="0" dirty="0" smtClean="0"/>
              <a:t> The </a:t>
            </a:r>
            <a:r>
              <a:rPr lang="en-US" baseline="0" dirty="0" err="1" smtClean="0"/>
              <a:t>isoflavones</a:t>
            </a:r>
            <a:r>
              <a:rPr lang="en-US" baseline="0" dirty="0" smtClean="0"/>
              <a:t> in soy can lower thyroid hormone synthesis, but numerous studies have found that consuming soy doesn’t cause hypothyroidism in people with adequate iodine stores </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414ACD0E-BDCA-4D06-97A8-233C52112B08}" type="slidenum">
              <a:rPr lang="en-US" smtClean="0"/>
              <a:t>13</a:t>
            </a:fld>
            <a:endParaRPr lang="en-US"/>
          </a:p>
        </p:txBody>
      </p:sp>
    </p:spTree>
    <p:extLst>
      <p:ext uri="{BB962C8B-B14F-4D97-AF65-F5344CB8AC3E}">
        <p14:creationId xmlns:p14="http://schemas.microsoft.com/office/powerpoint/2010/main" val="3835457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Hypothyroidism results in a slow metabolism due to a decrease in thyroid function</a:t>
            </a:r>
          </a:p>
          <a:p>
            <a:pPr marL="228600" indent="-228600">
              <a:buAutoNum type="arabicPeriod"/>
            </a:pPr>
            <a:r>
              <a:rPr lang="en-US" baseline="0" dirty="0" smtClean="0"/>
              <a:t>Cretinism can cause dwarfism and mental retardation in children</a:t>
            </a:r>
            <a:endParaRPr lang="en-US" dirty="0"/>
          </a:p>
        </p:txBody>
      </p:sp>
      <p:sp>
        <p:nvSpPr>
          <p:cNvPr id="4" name="Slide Number Placeholder 3"/>
          <p:cNvSpPr>
            <a:spLocks noGrp="1"/>
          </p:cNvSpPr>
          <p:nvPr>
            <p:ph type="sldNum" sz="quarter" idx="10"/>
          </p:nvPr>
        </p:nvSpPr>
        <p:spPr/>
        <p:txBody>
          <a:bodyPr/>
          <a:lstStyle/>
          <a:p>
            <a:fld id="{414ACD0E-BDCA-4D06-97A8-233C52112B08}" type="slidenum">
              <a:rPr lang="en-US" smtClean="0"/>
              <a:t>3</a:t>
            </a:fld>
            <a:endParaRPr lang="en-US"/>
          </a:p>
        </p:txBody>
      </p:sp>
    </p:spTree>
    <p:extLst>
      <p:ext uri="{BB962C8B-B14F-4D97-AF65-F5344CB8AC3E}">
        <p14:creationId xmlns:p14="http://schemas.microsoft.com/office/powerpoint/2010/main" val="892706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Overproduction of thyroid hormone causing and increased metabolism</a:t>
            </a:r>
            <a:endParaRPr lang="en-US" dirty="0"/>
          </a:p>
        </p:txBody>
      </p:sp>
      <p:sp>
        <p:nvSpPr>
          <p:cNvPr id="4" name="Slide Number Placeholder 3"/>
          <p:cNvSpPr>
            <a:spLocks noGrp="1"/>
          </p:cNvSpPr>
          <p:nvPr>
            <p:ph type="sldNum" sz="quarter" idx="10"/>
          </p:nvPr>
        </p:nvSpPr>
        <p:spPr/>
        <p:txBody>
          <a:bodyPr/>
          <a:lstStyle/>
          <a:p>
            <a:fld id="{414ACD0E-BDCA-4D06-97A8-233C52112B08}" type="slidenum">
              <a:rPr lang="en-US" smtClean="0"/>
              <a:t>4</a:t>
            </a:fld>
            <a:endParaRPr lang="en-US"/>
          </a:p>
        </p:txBody>
      </p:sp>
    </p:spTree>
    <p:extLst>
      <p:ext uri="{BB962C8B-B14F-4D97-AF65-F5344CB8AC3E}">
        <p14:creationId xmlns:p14="http://schemas.microsoft.com/office/powerpoint/2010/main" val="65664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Cushing’s syndrome</a:t>
            </a:r>
            <a:r>
              <a:rPr lang="en-US" baseline="0" dirty="0" smtClean="0"/>
              <a:t> results form chronic steroid therapy</a:t>
            </a:r>
          </a:p>
          <a:p>
            <a:pPr marL="228600" indent="-228600">
              <a:buAutoNum type="arabicPeriod"/>
            </a:pPr>
            <a:r>
              <a:rPr lang="en-US" baseline="0" dirty="0" smtClean="0"/>
              <a:t>Addison’s disease is caused by </a:t>
            </a:r>
            <a:r>
              <a:rPr lang="en-US" baseline="0" dirty="0" err="1" smtClean="0"/>
              <a:t>Hypoadrenalism</a:t>
            </a:r>
            <a:endParaRPr lang="en-US" dirty="0"/>
          </a:p>
        </p:txBody>
      </p:sp>
      <p:sp>
        <p:nvSpPr>
          <p:cNvPr id="4" name="Slide Number Placeholder 3"/>
          <p:cNvSpPr>
            <a:spLocks noGrp="1"/>
          </p:cNvSpPr>
          <p:nvPr>
            <p:ph type="sldNum" sz="quarter" idx="10"/>
          </p:nvPr>
        </p:nvSpPr>
        <p:spPr/>
        <p:txBody>
          <a:bodyPr/>
          <a:lstStyle/>
          <a:p>
            <a:fld id="{414ACD0E-BDCA-4D06-97A8-233C52112B08}" type="slidenum">
              <a:rPr lang="en-US" smtClean="0"/>
              <a:t>5</a:t>
            </a:fld>
            <a:endParaRPr lang="en-US"/>
          </a:p>
        </p:txBody>
      </p:sp>
    </p:spTree>
    <p:extLst>
      <p:ext uri="{BB962C8B-B14F-4D97-AF65-F5344CB8AC3E}">
        <p14:creationId xmlns:p14="http://schemas.microsoft.com/office/powerpoint/2010/main" val="3976903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Treatments</a:t>
            </a:r>
            <a:r>
              <a:rPr lang="en-US" baseline="0" dirty="0" smtClean="0"/>
              <a:t> for hyperthyroidism usually result in hypothyroidism</a:t>
            </a:r>
          </a:p>
          <a:p>
            <a:pPr marL="228600" indent="-228600">
              <a:buAutoNum type="arabicPeriod"/>
            </a:pPr>
            <a:r>
              <a:rPr lang="en-US" baseline="0" dirty="0" err="1" smtClean="0"/>
              <a:t>Antithyroid</a:t>
            </a:r>
            <a:r>
              <a:rPr lang="en-US" baseline="0" dirty="0" smtClean="0"/>
              <a:t> drugs are used in patients who cannot tolerate surgery or treatment with radioactive iodine</a:t>
            </a:r>
          </a:p>
          <a:p>
            <a:pPr marL="228600" indent="-228600">
              <a:buAutoNum type="arabicPeriod"/>
            </a:pPr>
            <a:r>
              <a:rPr lang="en-US" baseline="0" dirty="0" smtClean="0"/>
              <a:t>Dental implications for patients using thyroid gland agents include caution with </a:t>
            </a:r>
            <a:r>
              <a:rPr lang="en-US" baseline="0" dirty="0" err="1" smtClean="0"/>
              <a:t>epinepherine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14ACD0E-BDCA-4D06-97A8-233C52112B08}" type="slidenum">
              <a:rPr lang="en-US" smtClean="0"/>
              <a:t>6</a:t>
            </a:fld>
            <a:endParaRPr lang="en-US"/>
          </a:p>
        </p:txBody>
      </p:sp>
    </p:spTree>
    <p:extLst>
      <p:ext uri="{BB962C8B-B14F-4D97-AF65-F5344CB8AC3E}">
        <p14:creationId xmlns:p14="http://schemas.microsoft.com/office/powerpoint/2010/main" val="2243960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smtClean="0"/>
              <a:t>Tx</a:t>
            </a:r>
            <a:r>
              <a:rPr lang="en-US" dirty="0" smtClean="0"/>
              <a:t> depends on the cause of the over secretion of cortisol</a:t>
            </a:r>
          </a:p>
          <a:p>
            <a:pPr marL="228600" indent="-228600">
              <a:buAutoNum type="arabicPeriod"/>
            </a:pPr>
            <a:r>
              <a:rPr lang="en-US" dirty="0" smtClean="0"/>
              <a:t>Drug</a:t>
            </a:r>
            <a:r>
              <a:rPr lang="en-US" baseline="0" dirty="0" smtClean="0"/>
              <a:t> therapy to suppress secretions can be used separately or as an adjunct to radiation</a:t>
            </a:r>
            <a:endParaRPr lang="en-US" dirty="0"/>
          </a:p>
        </p:txBody>
      </p:sp>
      <p:sp>
        <p:nvSpPr>
          <p:cNvPr id="4" name="Slide Number Placeholder 3"/>
          <p:cNvSpPr>
            <a:spLocks noGrp="1"/>
          </p:cNvSpPr>
          <p:nvPr>
            <p:ph type="sldNum" sz="quarter" idx="10"/>
          </p:nvPr>
        </p:nvSpPr>
        <p:spPr/>
        <p:txBody>
          <a:bodyPr/>
          <a:lstStyle/>
          <a:p>
            <a:fld id="{414ACD0E-BDCA-4D06-97A8-233C52112B08}" type="slidenum">
              <a:rPr lang="en-US" smtClean="0"/>
              <a:t>7</a:t>
            </a:fld>
            <a:endParaRPr lang="en-US"/>
          </a:p>
        </p:txBody>
      </p:sp>
    </p:spTree>
    <p:extLst>
      <p:ext uri="{BB962C8B-B14F-4D97-AF65-F5344CB8AC3E}">
        <p14:creationId xmlns:p14="http://schemas.microsoft.com/office/powerpoint/2010/main" val="1896831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Diffuse pigmentation of skin and oral mucosa typically occur in Addison’s disease.</a:t>
            </a:r>
            <a:endParaRPr lang="en-US" dirty="0"/>
          </a:p>
        </p:txBody>
      </p:sp>
      <p:sp>
        <p:nvSpPr>
          <p:cNvPr id="4" name="Slide Number Placeholder 3"/>
          <p:cNvSpPr>
            <a:spLocks noGrp="1"/>
          </p:cNvSpPr>
          <p:nvPr>
            <p:ph type="sldNum" sz="quarter" idx="10"/>
          </p:nvPr>
        </p:nvSpPr>
        <p:spPr/>
        <p:txBody>
          <a:bodyPr/>
          <a:lstStyle/>
          <a:p>
            <a:fld id="{414ACD0E-BDCA-4D06-97A8-233C52112B08}" type="slidenum">
              <a:rPr lang="en-US" smtClean="0"/>
              <a:t>8</a:t>
            </a:fld>
            <a:endParaRPr lang="en-US"/>
          </a:p>
        </p:txBody>
      </p:sp>
    </p:spTree>
    <p:extLst>
      <p:ext uri="{BB962C8B-B14F-4D97-AF65-F5344CB8AC3E}">
        <p14:creationId xmlns:p14="http://schemas.microsoft.com/office/powerpoint/2010/main" val="1983700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Common oral manifestations</a:t>
            </a:r>
            <a:r>
              <a:rPr lang="en-US" baseline="0" dirty="0" smtClean="0"/>
              <a:t> of patients with Thyroid Gland Disorders</a:t>
            </a:r>
            <a:endParaRPr lang="en-US" dirty="0"/>
          </a:p>
        </p:txBody>
      </p:sp>
      <p:sp>
        <p:nvSpPr>
          <p:cNvPr id="4" name="Slide Number Placeholder 3"/>
          <p:cNvSpPr>
            <a:spLocks noGrp="1"/>
          </p:cNvSpPr>
          <p:nvPr>
            <p:ph type="sldNum" sz="quarter" idx="10"/>
          </p:nvPr>
        </p:nvSpPr>
        <p:spPr/>
        <p:txBody>
          <a:bodyPr/>
          <a:lstStyle/>
          <a:p>
            <a:fld id="{414ACD0E-BDCA-4D06-97A8-233C52112B08}" type="slidenum">
              <a:rPr lang="en-US" smtClean="0"/>
              <a:t>9</a:t>
            </a:fld>
            <a:endParaRPr lang="en-US"/>
          </a:p>
        </p:txBody>
      </p:sp>
    </p:spTree>
    <p:extLst>
      <p:ext uri="{BB962C8B-B14F-4D97-AF65-F5344CB8AC3E}">
        <p14:creationId xmlns:p14="http://schemas.microsoft.com/office/powerpoint/2010/main" val="1856921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 double steroid dose is required the day after surgery, for routine dental procedures there is usually no change in dosage</a:t>
            </a:r>
          </a:p>
          <a:p>
            <a:pPr marL="228600" indent="-228600">
              <a:buAutoNum type="arabicPeriod"/>
            </a:pPr>
            <a:r>
              <a:rPr lang="en-US" dirty="0" smtClean="0"/>
              <a:t>Delayed healing and increased risk for infection due to diminished immune response</a:t>
            </a:r>
          </a:p>
          <a:p>
            <a:pPr marL="228600" indent="-228600">
              <a:buAutoNum type="arabicPeriod"/>
            </a:pPr>
            <a:r>
              <a:rPr lang="en-US" dirty="0" smtClean="0"/>
              <a:t>Increased</a:t>
            </a:r>
            <a:r>
              <a:rPr lang="en-US" baseline="0" dirty="0" smtClean="0"/>
              <a:t> bone loss due to increased release of parathyroid hormone which leaches calcium from bone</a:t>
            </a:r>
          </a:p>
          <a:p>
            <a:pPr marL="228600" indent="-228600">
              <a:buAutoNum type="arabicPeriod"/>
            </a:pPr>
            <a:r>
              <a:rPr lang="en-US" baseline="0" dirty="0" smtClean="0"/>
              <a:t>Chronic oral infections can lead to a thyroid crisis in the patient with Hyperthyroidism.</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14ACD0E-BDCA-4D06-97A8-233C52112B08}" type="slidenum">
              <a:rPr lang="en-US" smtClean="0"/>
              <a:t>10</a:t>
            </a:fld>
            <a:endParaRPr lang="en-US"/>
          </a:p>
        </p:txBody>
      </p:sp>
    </p:spTree>
    <p:extLst>
      <p:ext uri="{BB962C8B-B14F-4D97-AF65-F5344CB8AC3E}">
        <p14:creationId xmlns:p14="http://schemas.microsoft.com/office/powerpoint/2010/main" val="3251075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EDA90E2-8B6F-4001-A5F2-DEB8A5DD6775}" type="datetimeFigureOut">
              <a:rPr lang="en-US" smtClean="0"/>
              <a:t>6/24/2013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A84D06F7-00B7-4523-8CB9-5AE7E1FFD38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A90E2-8B6F-4001-A5F2-DEB8A5DD6775}" type="datetimeFigureOut">
              <a:rPr lang="en-US" smtClean="0"/>
              <a:t>6/24/2013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D06F7-00B7-4523-8CB9-5AE7E1FFD3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A90E2-8B6F-4001-A5F2-DEB8A5DD6775}" type="datetimeFigureOut">
              <a:rPr lang="en-US" smtClean="0"/>
              <a:t>6/24/2013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D06F7-00B7-4523-8CB9-5AE7E1FFD3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EDA90E2-8B6F-4001-A5F2-DEB8A5DD6775}" type="datetimeFigureOut">
              <a:rPr lang="en-US" smtClean="0"/>
              <a:t>6/24/2013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D06F7-00B7-4523-8CB9-5AE7E1FFD3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EDA90E2-8B6F-4001-A5F2-DEB8A5DD6775}" type="datetimeFigureOut">
              <a:rPr lang="en-US" smtClean="0"/>
              <a:t>6/24/2013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D06F7-00B7-4523-8CB9-5AE7E1FFD38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EDA90E2-8B6F-4001-A5F2-DEB8A5DD6775}" type="datetimeFigureOut">
              <a:rPr lang="en-US" smtClean="0"/>
              <a:t>6/24/2013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D06F7-00B7-4523-8CB9-5AE7E1FFD387}"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EDA90E2-8B6F-4001-A5F2-DEB8A5DD6775}" type="datetimeFigureOut">
              <a:rPr lang="en-US" smtClean="0"/>
              <a:t>6/24/2013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4D06F7-00B7-4523-8CB9-5AE7E1FFD387}"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BEDA90E2-8B6F-4001-A5F2-DEB8A5DD6775}" type="datetimeFigureOut">
              <a:rPr lang="en-US" smtClean="0"/>
              <a:t>6/24/2013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4D06F7-00B7-4523-8CB9-5AE7E1FFD3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EDA90E2-8B6F-4001-A5F2-DEB8A5DD6775}" type="datetimeFigureOut">
              <a:rPr lang="en-US" smtClean="0"/>
              <a:t>6/24/2013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4D06F7-00B7-4523-8CB9-5AE7E1FFD3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EDA90E2-8B6F-4001-A5F2-DEB8A5DD6775}" type="datetimeFigureOut">
              <a:rPr lang="en-US" smtClean="0"/>
              <a:t>6/24/2013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D06F7-00B7-4523-8CB9-5AE7E1FFD387}"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EDA90E2-8B6F-4001-A5F2-DEB8A5DD6775}" type="datetimeFigureOut">
              <a:rPr lang="en-US" smtClean="0"/>
              <a:t>6/24/2013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D06F7-00B7-4523-8CB9-5AE7E1FFD387}"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BEDA90E2-8B6F-4001-A5F2-DEB8A5DD6775}" type="datetimeFigureOut">
              <a:rPr lang="en-US" smtClean="0"/>
              <a:t>6/24/2013</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A84D06F7-00B7-4523-8CB9-5AE7E1FFD38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dentalcare.com/en-US/dental-education/continuing-education/ce110/ce110.aspx?ModuleName=coursecontent&amp;PartID=1&amp;SectionID=3" TargetMode="External"/><Relationship Id="rId2" Type="http://schemas.openxmlformats.org/officeDocument/2006/relationships/hyperlink" Target="http://www.thyroid.org/patient-thyroid-information/ata-patient-education-web-brochures/" TargetMode="External"/><Relationship Id="rId1" Type="http://schemas.openxmlformats.org/officeDocument/2006/relationships/slideLayout" Target="../slideLayouts/slideLayout2.xml"/><Relationship Id="rId6" Type="http://schemas.openxmlformats.org/officeDocument/2006/relationships/hyperlink" Target="http://www.ncbi.nlm.nih.gov/pmc/articles/PMC3169868/" TargetMode="External"/><Relationship Id="rId5" Type="http://schemas.openxmlformats.org/officeDocument/2006/relationships/hyperlink" Target="http://www.livestrong.com/article/462310-natural-diet-for-adrenal-disorder/" TargetMode="External"/><Relationship Id="rId4" Type="http://schemas.openxmlformats.org/officeDocument/2006/relationships/hyperlink" Target="http://www.livestrong.com/article/336014-nutritional-therapy-for-hypothyroi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ncbi.nlm.nih.gov/pmc/articles/PMC3169868/"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Thyroid and adrenal disorders</a:t>
            </a:r>
            <a:endParaRPr lang="en-US" dirty="0"/>
          </a:p>
        </p:txBody>
      </p:sp>
      <p:sp>
        <p:nvSpPr>
          <p:cNvPr id="3" name="Subtitle 2"/>
          <p:cNvSpPr>
            <a:spLocks noGrp="1"/>
          </p:cNvSpPr>
          <p:nvPr>
            <p:ph type="subTitle" idx="1"/>
          </p:nvPr>
        </p:nvSpPr>
        <p:spPr/>
        <p:txBody>
          <a:bodyPr>
            <a:normAutofit/>
          </a:bodyPr>
          <a:lstStyle/>
          <a:p>
            <a:r>
              <a:rPr lang="en-US" dirty="0" smtClean="0"/>
              <a:t>Halli Melton and</a:t>
            </a:r>
          </a:p>
          <a:p>
            <a:r>
              <a:rPr lang="en-US" dirty="0" err="1" smtClean="0"/>
              <a:t>Carleigh</a:t>
            </a:r>
            <a:r>
              <a:rPr lang="en-US" dirty="0" smtClean="0"/>
              <a:t> Watson</a:t>
            </a:r>
          </a:p>
          <a:p>
            <a:endParaRPr lang="en-US" dirty="0"/>
          </a:p>
          <a:p>
            <a:r>
              <a:rPr lang="en-US" dirty="0" smtClean="0"/>
              <a:t>WSCC Dental Hygiene c/o 2014</a:t>
            </a:r>
            <a:endParaRPr lang="en-US" dirty="0"/>
          </a:p>
        </p:txBody>
      </p:sp>
    </p:spTree>
    <p:extLst>
      <p:ext uri="{BB962C8B-B14F-4D97-AF65-F5344CB8AC3E}">
        <p14:creationId xmlns:p14="http://schemas.microsoft.com/office/powerpoint/2010/main" val="1042219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dental concerns</a:t>
            </a:r>
            <a:endParaRPr lang="en-US" dirty="0"/>
          </a:p>
        </p:txBody>
      </p:sp>
      <p:sp>
        <p:nvSpPr>
          <p:cNvPr id="3" name="Content Placeholder 2"/>
          <p:cNvSpPr>
            <a:spLocks noGrp="1"/>
          </p:cNvSpPr>
          <p:nvPr>
            <p:ph idx="1"/>
          </p:nvPr>
        </p:nvSpPr>
        <p:spPr/>
        <p:txBody>
          <a:bodyPr numCol="2">
            <a:normAutofit/>
          </a:bodyPr>
          <a:lstStyle/>
          <a:p>
            <a:r>
              <a:rPr lang="en-US" sz="1800" dirty="0" smtClean="0"/>
              <a:t>Cushing’s Syndrome</a:t>
            </a:r>
          </a:p>
          <a:p>
            <a:pPr lvl="1"/>
            <a:r>
              <a:rPr lang="en-US" sz="1800" dirty="0" smtClean="0"/>
              <a:t>Double steroid dose</a:t>
            </a:r>
          </a:p>
          <a:p>
            <a:pPr lvl="1"/>
            <a:r>
              <a:rPr lang="en-US" sz="1800" dirty="0" smtClean="0"/>
              <a:t>Delayed healing</a:t>
            </a:r>
          </a:p>
          <a:p>
            <a:pPr lvl="1"/>
            <a:r>
              <a:rPr lang="en-US" sz="1800" dirty="0" smtClean="0"/>
              <a:t>Increased risk for infection</a:t>
            </a:r>
            <a:endParaRPr lang="en-US" sz="1800" dirty="0"/>
          </a:p>
          <a:p>
            <a:endParaRPr lang="en-US" sz="1800" dirty="0" smtClean="0"/>
          </a:p>
          <a:p>
            <a:r>
              <a:rPr lang="en-US" sz="1800" dirty="0" err="1" smtClean="0"/>
              <a:t>Hyperpararthyroidism</a:t>
            </a:r>
            <a:endParaRPr lang="en-US" sz="1800" dirty="0" smtClean="0"/>
          </a:p>
          <a:p>
            <a:pPr lvl="1"/>
            <a:r>
              <a:rPr lang="en-US" sz="1800" dirty="0" smtClean="0"/>
              <a:t>Increased bone loss</a:t>
            </a:r>
          </a:p>
          <a:p>
            <a:pPr lvl="1"/>
            <a:endParaRPr lang="en-US" sz="1800" dirty="0"/>
          </a:p>
          <a:p>
            <a:r>
              <a:rPr lang="en-US" sz="1800" dirty="0" smtClean="0"/>
              <a:t>Hyperthyroidism</a:t>
            </a:r>
          </a:p>
          <a:p>
            <a:pPr lvl="1"/>
            <a:r>
              <a:rPr lang="en-US" sz="1800" dirty="0" smtClean="0"/>
              <a:t>No </a:t>
            </a:r>
            <a:r>
              <a:rPr lang="en-US" sz="1800" dirty="0" err="1" smtClean="0"/>
              <a:t>epinepherine</a:t>
            </a:r>
            <a:endParaRPr lang="en-US" sz="1800" dirty="0" smtClean="0"/>
          </a:p>
          <a:p>
            <a:r>
              <a:rPr lang="en-US" sz="1800" dirty="0" smtClean="0"/>
              <a:t>Hypothyroidism</a:t>
            </a:r>
          </a:p>
          <a:p>
            <a:pPr lvl="1"/>
            <a:r>
              <a:rPr lang="en-US" sz="1800" dirty="0" smtClean="0"/>
              <a:t>Delayed  eruption of teeth</a:t>
            </a:r>
          </a:p>
          <a:p>
            <a:pPr lvl="1"/>
            <a:r>
              <a:rPr lang="en-US" sz="1800" dirty="0" smtClean="0"/>
              <a:t>Malocclusion</a:t>
            </a:r>
          </a:p>
          <a:p>
            <a:pPr lvl="1"/>
            <a:r>
              <a:rPr lang="en-US" sz="1800" dirty="0" smtClean="0"/>
              <a:t>Thick lips with protruding tongue</a:t>
            </a:r>
          </a:p>
          <a:p>
            <a:pPr lvl="1"/>
            <a:endParaRPr lang="en-US" dirty="0"/>
          </a:p>
          <a:p>
            <a:endParaRPr lang="en-US" dirty="0"/>
          </a:p>
        </p:txBody>
      </p:sp>
    </p:spTree>
    <p:extLst>
      <p:ext uri="{BB962C8B-B14F-4D97-AF65-F5344CB8AC3E}">
        <p14:creationId xmlns:p14="http://schemas.microsoft.com/office/powerpoint/2010/main" val="1970739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education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Patients with Hypothyroidism</a:t>
            </a:r>
            <a:endParaRPr lang="en-US" dirty="0"/>
          </a:p>
          <a:p>
            <a:pPr lvl="1"/>
            <a:r>
              <a:rPr lang="en-US" dirty="0" err="1"/>
              <a:t>Dysgeusia</a:t>
            </a:r>
            <a:r>
              <a:rPr lang="en-US" dirty="0"/>
              <a:t> </a:t>
            </a:r>
          </a:p>
          <a:p>
            <a:pPr lvl="1"/>
            <a:r>
              <a:rPr lang="en-US" dirty="0"/>
              <a:t>Delayed eruption</a:t>
            </a:r>
          </a:p>
          <a:p>
            <a:pPr lvl="1"/>
            <a:r>
              <a:rPr lang="en-US" dirty="0"/>
              <a:t>Delayed wound healing </a:t>
            </a:r>
          </a:p>
          <a:p>
            <a:pPr lvl="1"/>
            <a:r>
              <a:rPr lang="en-US" dirty="0"/>
              <a:t>Susceptible to cardiovascular disease</a:t>
            </a:r>
          </a:p>
          <a:p>
            <a:pPr lvl="1"/>
            <a:r>
              <a:rPr lang="en-US" dirty="0" err="1"/>
              <a:t>Xerostomia</a:t>
            </a:r>
            <a:r>
              <a:rPr lang="en-US" dirty="0"/>
              <a:t> </a:t>
            </a:r>
          </a:p>
          <a:p>
            <a:r>
              <a:rPr lang="en-US" dirty="0" smtClean="0"/>
              <a:t>Patients with Hyperthyroidism</a:t>
            </a:r>
            <a:endParaRPr lang="en-US" dirty="0"/>
          </a:p>
          <a:p>
            <a:pPr lvl="1"/>
            <a:r>
              <a:rPr lang="en-US" dirty="0"/>
              <a:t>Increased risk of caries</a:t>
            </a:r>
          </a:p>
          <a:p>
            <a:pPr lvl="1"/>
            <a:r>
              <a:rPr lang="en-US" dirty="0"/>
              <a:t>Increased risk of periodontal disease</a:t>
            </a:r>
          </a:p>
          <a:p>
            <a:pPr lvl="1"/>
            <a:r>
              <a:rPr lang="en-US" dirty="0" smtClean="0"/>
              <a:t>Increased risk </a:t>
            </a:r>
            <a:r>
              <a:rPr lang="en-US" dirty="0"/>
              <a:t>for </a:t>
            </a:r>
            <a:r>
              <a:rPr lang="en-US" dirty="0" smtClean="0"/>
              <a:t>Graves </a:t>
            </a:r>
            <a:r>
              <a:rPr lang="en-US" dirty="0"/>
              <a:t>disease</a:t>
            </a:r>
          </a:p>
          <a:p>
            <a:pPr lvl="1"/>
            <a:r>
              <a:rPr lang="en-US" dirty="0"/>
              <a:t>Anorexia </a:t>
            </a:r>
          </a:p>
          <a:p>
            <a:pPr lvl="1"/>
            <a:r>
              <a:rPr lang="en-US" dirty="0" err="1"/>
              <a:t>Xerostomia</a:t>
            </a:r>
            <a:r>
              <a:rPr lang="en-US" dirty="0"/>
              <a:t> </a:t>
            </a:r>
          </a:p>
          <a:p>
            <a:endParaRPr lang="en-US" dirty="0"/>
          </a:p>
        </p:txBody>
      </p:sp>
    </p:spTree>
    <p:extLst>
      <p:ext uri="{BB962C8B-B14F-4D97-AF65-F5344CB8AC3E}">
        <p14:creationId xmlns:p14="http://schemas.microsoft.com/office/powerpoint/2010/main" val="1295905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hygiene instruction</a:t>
            </a:r>
            <a:endParaRPr lang="en-US" dirty="0"/>
          </a:p>
        </p:txBody>
      </p:sp>
      <p:sp>
        <p:nvSpPr>
          <p:cNvPr id="3" name="Content Placeholder 2"/>
          <p:cNvSpPr>
            <a:spLocks noGrp="1"/>
          </p:cNvSpPr>
          <p:nvPr>
            <p:ph idx="1"/>
          </p:nvPr>
        </p:nvSpPr>
        <p:spPr/>
        <p:txBody>
          <a:bodyPr numCol="2">
            <a:normAutofit/>
          </a:bodyPr>
          <a:lstStyle/>
          <a:p>
            <a:r>
              <a:rPr lang="en-US" sz="1800" dirty="0" smtClean="0"/>
              <a:t>Radioactive Iodine</a:t>
            </a:r>
          </a:p>
          <a:p>
            <a:pPr lvl="1"/>
            <a:r>
              <a:rPr lang="en-US" sz="1800" dirty="0" err="1" smtClean="0"/>
              <a:t>Xerostomia</a:t>
            </a:r>
            <a:endParaRPr lang="en-US" sz="1800" dirty="0" smtClean="0"/>
          </a:p>
          <a:p>
            <a:pPr lvl="1"/>
            <a:r>
              <a:rPr lang="en-US" sz="1800" dirty="0" err="1" smtClean="0"/>
              <a:t>Dysgeusia</a:t>
            </a:r>
            <a:endParaRPr lang="en-US" sz="1800" dirty="0" smtClean="0"/>
          </a:p>
          <a:p>
            <a:pPr lvl="1"/>
            <a:endParaRPr lang="en-US" sz="1800" dirty="0"/>
          </a:p>
          <a:p>
            <a:pPr lvl="1"/>
            <a:endParaRPr lang="en-US" sz="1800" dirty="0" smtClean="0"/>
          </a:p>
          <a:p>
            <a:pPr lvl="1"/>
            <a:endParaRPr lang="en-US" sz="1800" dirty="0"/>
          </a:p>
          <a:p>
            <a:pPr lvl="1"/>
            <a:endParaRPr lang="en-US" sz="1800" dirty="0" smtClean="0"/>
          </a:p>
          <a:p>
            <a:pPr lvl="1"/>
            <a:endParaRPr lang="en-US" sz="1800" dirty="0"/>
          </a:p>
          <a:p>
            <a:pPr lvl="1"/>
            <a:endParaRPr lang="en-US" sz="1800" dirty="0" smtClean="0"/>
          </a:p>
          <a:p>
            <a:pPr lvl="1"/>
            <a:endParaRPr lang="en-US" sz="1800" dirty="0"/>
          </a:p>
          <a:p>
            <a:pPr lvl="1"/>
            <a:r>
              <a:rPr lang="en-US" sz="1800" dirty="0" smtClean="0"/>
              <a:t>Bass Method 2x a day</a:t>
            </a:r>
          </a:p>
          <a:p>
            <a:pPr lvl="2"/>
            <a:r>
              <a:rPr lang="en-US" dirty="0" smtClean="0"/>
              <a:t>Soft Toothbrush</a:t>
            </a:r>
            <a:endParaRPr lang="en-US" dirty="0"/>
          </a:p>
          <a:p>
            <a:pPr lvl="1"/>
            <a:r>
              <a:rPr lang="en-US" dirty="0" smtClean="0"/>
              <a:t>Toothpaste according to patient’s need</a:t>
            </a:r>
            <a:endParaRPr lang="en-US" dirty="0"/>
          </a:p>
          <a:p>
            <a:pPr lvl="1"/>
            <a:r>
              <a:rPr lang="en-US" dirty="0" smtClean="0"/>
              <a:t>Floss C-Shaped 1-2x day</a:t>
            </a:r>
            <a:endParaRPr lang="en-US" dirty="0"/>
          </a:p>
          <a:p>
            <a:pPr lvl="1"/>
            <a:r>
              <a:rPr lang="en-US" dirty="0" smtClean="0"/>
              <a:t>Antimicrobial rinse 1-2x day</a:t>
            </a:r>
          </a:p>
          <a:p>
            <a:pPr lvl="2"/>
            <a:r>
              <a:rPr lang="en-US" dirty="0" err="1" smtClean="0"/>
              <a:t>Biotene</a:t>
            </a:r>
            <a:endParaRPr lang="en-US" dirty="0" smtClean="0"/>
          </a:p>
          <a:p>
            <a:pPr lvl="1"/>
            <a:endParaRPr lang="en-US" sz="1800" dirty="0"/>
          </a:p>
        </p:txBody>
      </p:sp>
    </p:spTree>
    <p:extLst>
      <p:ext uri="{BB962C8B-B14F-4D97-AF65-F5344CB8AC3E}">
        <p14:creationId xmlns:p14="http://schemas.microsoft.com/office/powerpoint/2010/main" val="3958054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Nutritional counseling</a:t>
            </a:r>
            <a:endParaRPr lang="en-US" dirty="0"/>
          </a:p>
        </p:txBody>
      </p:sp>
      <p:sp>
        <p:nvSpPr>
          <p:cNvPr id="3" name="Content Placeholder 2"/>
          <p:cNvSpPr>
            <a:spLocks noGrp="1"/>
          </p:cNvSpPr>
          <p:nvPr>
            <p:ph idx="1"/>
          </p:nvPr>
        </p:nvSpPr>
        <p:spPr/>
        <p:txBody>
          <a:bodyPr numCol="2">
            <a:normAutofit/>
          </a:bodyPr>
          <a:lstStyle/>
          <a:p>
            <a:r>
              <a:rPr lang="en-US" sz="1800" dirty="0" smtClean="0"/>
              <a:t>Hypothyroidism</a:t>
            </a:r>
          </a:p>
          <a:p>
            <a:pPr lvl="1"/>
            <a:r>
              <a:rPr lang="en-US" sz="1800" dirty="0" smtClean="0"/>
              <a:t>Avoid iodine depleting pesticides and soy</a:t>
            </a:r>
          </a:p>
          <a:p>
            <a:pPr lvl="1"/>
            <a:r>
              <a:rPr lang="en-US" sz="1800" dirty="0" smtClean="0"/>
              <a:t>Avoid chlorine and fluoride</a:t>
            </a:r>
          </a:p>
          <a:p>
            <a:pPr lvl="1"/>
            <a:r>
              <a:rPr lang="en-US" sz="1800" dirty="0" smtClean="0"/>
              <a:t>Eat iodine rich foods</a:t>
            </a:r>
          </a:p>
          <a:p>
            <a:pPr lvl="1"/>
            <a:r>
              <a:rPr lang="en-US" sz="1800" dirty="0" smtClean="0"/>
              <a:t>Avoid certain raw vegetables</a:t>
            </a:r>
          </a:p>
          <a:p>
            <a:pPr lvl="1"/>
            <a:endParaRPr lang="en-US" sz="1800" dirty="0"/>
          </a:p>
          <a:p>
            <a:r>
              <a:rPr lang="en-US" sz="1800" dirty="0" smtClean="0"/>
              <a:t>Adrenal Disorder</a:t>
            </a:r>
          </a:p>
          <a:p>
            <a:pPr lvl="1"/>
            <a:r>
              <a:rPr lang="en-US" sz="1800" dirty="0" smtClean="0"/>
              <a:t>Inclusions</a:t>
            </a:r>
          </a:p>
          <a:p>
            <a:pPr lvl="1"/>
            <a:r>
              <a:rPr lang="en-US" sz="1800" dirty="0" smtClean="0"/>
              <a:t>Exclusions</a:t>
            </a:r>
          </a:p>
          <a:p>
            <a:pPr lvl="1"/>
            <a:r>
              <a:rPr lang="en-US" sz="1800" dirty="0" smtClean="0"/>
              <a:t>Key Nutrients</a:t>
            </a:r>
          </a:p>
          <a:p>
            <a:pPr lvl="2"/>
            <a:r>
              <a:rPr lang="en-US" dirty="0" smtClean="0"/>
              <a:t>Iodine</a:t>
            </a:r>
          </a:p>
          <a:p>
            <a:pPr lvl="2"/>
            <a:r>
              <a:rPr lang="en-US" dirty="0" smtClean="0"/>
              <a:t>Vitamin D</a:t>
            </a:r>
          </a:p>
          <a:p>
            <a:pPr lvl="2"/>
            <a:r>
              <a:rPr lang="en-US" dirty="0" smtClean="0"/>
              <a:t>Vitamin B12</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143676"/>
            <a:ext cx="1795462" cy="269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599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Frazier, M., &amp; </a:t>
            </a:r>
            <a:r>
              <a:rPr lang="en-US" dirty="0" err="1"/>
              <a:t>Drzymkowski</a:t>
            </a:r>
            <a:r>
              <a:rPr lang="en-US" dirty="0"/>
              <a:t>, J., </a:t>
            </a:r>
            <a:r>
              <a:rPr lang="en-US" u="sng" dirty="0"/>
              <a:t>Essentials of Human </a:t>
            </a:r>
            <a:r>
              <a:rPr lang="en-US" u="sng" dirty="0" smtClean="0"/>
              <a:t>Diseases </a:t>
            </a:r>
            <a:r>
              <a:rPr lang="en-US" u="sng" dirty="0"/>
              <a:t>and Conditions.</a:t>
            </a:r>
            <a:r>
              <a:rPr lang="en-US" dirty="0"/>
              <a:t> Saunders, 4th Ed., 2009</a:t>
            </a:r>
            <a:r>
              <a:rPr lang="en-US" dirty="0" smtClean="0"/>
              <a:t>.</a:t>
            </a:r>
          </a:p>
          <a:p>
            <a:r>
              <a:rPr lang="en-US" dirty="0" err="1"/>
              <a:t>Haveles</a:t>
            </a:r>
            <a:r>
              <a:rPr lang="en-US" dirty="0"/>
              <a:t>, E., </a:t>
            </a:r>
            <a:r>
              <a:rPr lang="en-US" dirty="0" smtClean="0"/>
              <a:t> </a:t>
            </a:r>
            <a:r>
              <a:rPr lang="en-US" u="sng" dirty="0" smtClean="0"/>
              <a:t>Applied Pharmacology for the Dental Hygienist.</a:t>
            </a:r>
            <a:r>
              <a:rPr lang="en-US" dirty="0" smtClean="0"/>
              <a:t> </a:t>
            </a:r>
            <a:r>
              <a:rPr lang="en-US" dirty="0"/>
              <a:t>Mosby, 6th Ed., 2010</a:t>
            </a:r>
            <a:r>
              <a:rPr lang="en-US" dirty="0" smtClean="0"/>
              <a:t>.</a:t>
            </a:r>
          </a:p>
          <a:p>
            <a:r>
              <a:rPr lang="en-US" dirty="0">
                <a:hlinkClick r:id="rId2"/>
              </a:rPr>
              <a:t>http://www.thyroid.org/patient-thyroid-information/ata-patient-education-web-brochures</a:t>
            </a:r>
            <a:r>
              <a:rPr lang="en-US" dirty="0" smtClean="0">
                <a:hlinkClick r:id="rId2"/>
              </a:rPr>
              <a:t>/</a:t>
            </a:r>
            <a:endParaRPr lang="en-US" dirty="0" smtClean="0"/>
          </a:p>
          <a:p>
            <a:r>
              <a:rPr lang="en-US" dirty="0">
                <a:hlinkClick r:id="rId3"/>
              </a:rPr>
              <a:t>http://</a:t>
            </a:r>
            <a:r>
              <a:rPr lang="en-US" dirty="0" smtClean="0">
                <a:hlinkClick r:id="rId3"/>
              </a:rPr>
              <a:t>www.dentalcare.com/en-US/dental-education/continuing-education/ce110</a:t>
            </a:r>
            <a:endParaRPr lang="en-US" dirty="0" smtClean="0"/>
          </a:p>
          <a:p>
            <a:r>
              <a:rPr lang="en-US" dirty="0">
                <a:hlinkClick r:id="rId4"/>
              </a:rPr>
              <a:t>http://www.livestrong.com/article/336014-nutritional-therapy-for-hypothyroid/</a:t>
            </a:r>
            <a:endParaRPr lang="en-US" dirty="0"/>
          </a:p>
          <a:p>
            <a:r>
              <a:rPr lang="en-US" dirty="0">
                <a:hlinkClick r:id="rId5"/>
              </a:rPr>
              <a:t>http://www.livestrong.com/article/462310-natural-diet-for-adrenal-disorder</a:t>
            </a:r>
            <a:r>
              <a:rPr lang="en-US" dirty="0" smtClean="0">
                <a:hlinkClick r:id="rId5"/>
              </a:rPr>
              <a:t>/</a:t>
            </a:r>
            <a:endParaRPr lang="en-US" dirty="0" smtClean="0"/>
          </a:p>
          <a:p>
            <a:r>
              <a:rPr lang="en-US" dirty="0">
                <a:hlinkClick r:id="rId6"/>
              </a:rPr>
              <a:t>http://www.ncbi.nlm.nih.gov/pmc/articles/PMC3169868/</a:t>
            </a:r>
            <a:endParaRPr lang="en-US" dirty="0"/>
          </a:p>
        </p:txBody>
      </p:sp>
    </p:spTree>
    <p:extLst>
      <p:ext uri="{BB962C8B-B14F-4D97-AF65-F5344CB8AC3E}">
        <p14:creationId xmlns:p14="http://schemas.microsoft.com/office/powerpoint/2010/main" val="4073685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 to the diseases</a:t>
            </a:r>
            <a:endParaRPr lang="en-US" dirty="0"/>
          </a:p>
        </p:txBody>
      </p:sp>
      <p:sp>
        <p:nvSpPr>
          <p:cNvPr id="3" name="Content Placeholder 2"/>
          <p:cNvSpPr>
            <a:spLocks noGrp="1"/>
          </p:cNvSpPr>
          <p:nvPr>
            <p:ph idx="1"/>
          </p:nvPr>
        </p:nvSpPr>
        <p:spPr/>
        <p:txBody>
          <a:bodyPr/>
          <a:lstStyle/>
          <a:p>
            <a:r>
              <a:rPr lang="en-US" dirty="0" smtClean="0"/>
              <a:t>Thyroid Gland</a:t>
            </a:r>
          </a:p>
          <a:p>
            <a:pPr lvl="1"/>
            <a:r>
              <a:rPr lang="en-US" sz="2000" dirty="0" err="1" smtClean="0"/>
              <a:t>Thyroxine</a:t>
            </a:r>
            <a:r>
              <a:rPr lang="en-US" sz="2000" dirty="0" smtClean="0"/>
              <a:t> (T4)</a:t>
            </a:r>
            <a:endParaRPr lang="en-US" sz="2000" dirty="0"/>
          </a:p>
          <a:p>
            <a:pPr lvl="1"/>
            <a:r>
              <a:rPr lang="en-US" sz="2000" dirty="0" err="1" smtClean="0"/>
              <a:t>Triiodothyronine</a:t>
            </a:r>
            <a:r>
              <a:rPr lang="en-US" sz="2000" dirty="0" smtClean="0"/>
              <a:t> (T3)</a:t>
            </a:r>
          </a:p>
          <a:p>
            <a:pPr lvl="1"/>
            <a:endParaRPr lang="en-US" sz="2000" dirty="0"/>
          </a:p>
          <a:p>
            <a:r>
              <a:rPr lang="en-US" dirty="0" smtClean="0"/>
              <a:t>Adrenal Gland</a:t>
            </a:r>
          </a:p>
          <a:p>
            <a:pPr lvl="1"/>
            <a:r>
              <a:rPr lang="en-US" sz="2000" dirty="0" smtClean="0"/>
              <a:t>Medulla</a:t>
            </a:r>
          </a:p>
          <a:p>
            <a:pPr lvl="2"/>
            <a:r>
              <a:rPr lang="en-US" sz="1800" dirty="0" err="1" smtClean="0"/>
              <a:t>Epinepherine</a:t>
            </a:r>
            <a:endParaRPr lang="en-US" sz="1800" dirty="0" smtClean="0"/>
          </a:p>
          <a:p>
            <a:pPr lvl="1"/>
            <a:r>
              <a:rPr lang="en-US" sz="2000" dirty="0" smtClean="0"/>
              <a:t>Cortex</a:t>
            </a:r>
          </a:p>
          <a:p>
            <a:pPr lvl="2"/>
            <a:r>
              <a:rPr lang="en-US" sz="1800" dirty="0" smtClean="0"/>
              <a:t>Glucocorticoids or Steroids</a:t>
            </a:r>
          </a:p>
          <a:p>
            <a:pPr lvl="1"/>
            <a:endParaRPr lang="en-US" dirty="0"/>
          </a:p>
          <a:p>
            <a:endParaRPr lang="en-US" dirty="0" smtClean="0"/>
          </a:p>
          <a:p>
            <a:pPr lvl="1"/>
            <a:endParaRPr lang="en-US" dirty="0"/>
          </a:p>
        </p:txBody>
      </p:sp>
    </p:spTree>
    <p:extLst>
      <p:ext uri="{BB962C8B-B14F-4D97-AF65-F5344CB8AC3E}">
        <p14:creationId xmlns:p14="http://schemas.microsoft.com/office/powerpoint/2010/main" val="3811268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gland diseases</a:t>
            </a:r>
            <a:endParaRPr lang="en-US" dirty="0"/>
          </a:p>
        </p:txBody>
      </p:sp>
      <p:sp>
        <p:nvSpPr>
          <p:cNvPr id="3" name="Content Placeholder 2"/>
          <p:cNvSpPr>
            <a:spLocks noGrp="1"/>
          </p:cNvSpPr>
          <p:nvPr>
            <p:ph idx="1"/>
          </p:nvPr>
        </p:nvSpPr>
        <p:spPr/>
        <p:txBody>
          <a:bodyPr>
            <a:normAutofit/>
          </a:bodyPr>
          <a:lstStyle/>
          <a:p>
            <a:r>
              <a:rPr lang="en-US" dirty="0" err="1" smtClean="0"/>
              <a:t>Hypofunction</a:t>
            </a:r>
            <a:r>
              <a:rPr lang="en-US" dirty="0" smtClean="0"/>
              <a:t> of Thyroid</a:t>
            </a:r>
          </a:p>
          <a:p>
            <a:pPr lvl="1"/>
            <a:r>
              <a:rPr lang="en-US" sz="2000" dirty="0" smtClean="0"/>
              <a:t>Cretinism</a:t>
            </a:r>
          </a:p>
          <a:p>
            <a:pPr lvl="1"/>
            <a:r>
              <a:rPr lang="en-US" sz="2000" dirty="0" smtClean="0"/>
              <a:t>Myxedema</a:t>
            </a:r>
          </a:p>
          <a:p>
            <a:pPr lvl="1"/>
            <a:r>
              <a:rPr lang="en-US" sz="2000" dirty="0" smtClean="0"/>
              <a:t>Hashimoto’s thyroiditis</a:t>
            </a:r>
          </a:p>
          <a:p>
            <a:pPr lvl="1"/>
            <a:r>
              <a:rPr lang="en-US" sz="2000" dirty="0" smtClean="0"/>
              <a:t>Iodine deficiency (simple goiter)</a:t>
            </a:r>
          </a:p>
          <a:p>
            <a:pPr lvl="1"/>
            <a:r>
              <a:rPr lang="en-US" sz="2000" dirty="0" smtClean="0"/>
              <a:t>Idiopathic hypothyroidism</a:t>
            </a: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124200"/>
            <a:ext cx="295275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5335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Gland diseases</a:t>
            </a:r>
            <a:endParaRPr lang="en-US" dirty="0"/>
          </a:p>
        </p:txBody>
      </p:sp>
      <p:sp>
        <p:nvSpPr>
          <p:cNvPr id="3" name="Content Placeholder 2"/>
          <p:cNvSpPr>
            <a:spLocks noGrp="1"/>
          </p:cNvSpPr>
          <p:nvPr>
            <p:ph idx="1"/>
          </p:nvPr>
        </p:nvSpPr>
        <p:spPr/>
        <p:txBody>
          <a:bodyPr/>
          <a:lstStyle/>
          <a:p>
            <a:r>
              <a:rPr lang="en-US" dirty="0" err="1"/>
              <a:t>Hyperfunction</a:t>
            </a:r>
            <a:r>
              <a:rPr lang="en-US" dirty="0"/>
              <a:t> of Thyroid</a:t>
            </a:r>
          </a:p>
          <a:p>
            <a:pPr lvl="1"/>
            <a:r>
              <a:rPr lang="en-US" sz="2000" dirty="0"/>
              <a:t>Hyperthyroidism</a:t>
            </a:r>
          </a:p>
          <a:p>
            <a:pPr lvl="1"/>
            <a:r>
              <a:rPr lang="en-US" sz="2000" dirty="0"/>
              <a:t>Thyrotoxicosis</a:t>
            </a:r>
          </a:p>
          <a:p>
            <a:pPr lvl="1"/>
            <a:r>
              <a:rPr lang="en-US" sz="2000" dirty="0"/>
              <a:t>Graves’ disease</a:t>
            </a:r>
          </a:p>
          <a:p>
            <a:pPr lvl="1"/>
            <a:r>
              <a:rPr lang="en-US" sz="2000" dirty="0"/>
              <a:t>Toxic nodular hyperplasia</a:t>
            </a:r>
          </a:p>
          <a:p>
            <a:pPr lvl="1"/>
            <a:r>
              <a:rPr lang="en-US" sz="2000" dirty="0"/>
              <a:t>Toxic adenoma, thyroid </a:t>
            </a:r>
            <a:r>
              <a:rPr lang="en-US" sz="2000" dirty="0" smtClean="0"/>
              <a:t>tumors</a:t>
            </a:r>
            <a:endParaRPr lang="en-US" sz="2000"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590800"/>
            <a:ext cx="3733800" cy="2906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024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Adrenal gland diseases</a:t>
            </a:r>
            <a:endParaRPr lang="en-US" dirty="0"/>
          </a:p>
        </p:txBody>
      </p:sp>
      <p:sp>
        <p:nvSpPr>
          <p:cNvPr id="3" name="Content Placeholder 2"/>
          <p:cNvSpPr>
            <a:spLocks noGrp="1"/>
          </p:cNvSpPr>
          <p:nvPr>
            <p:ph idx="1"/>
          </p:nvPr>
        </p:nvSpPr>
        <p:spPr/>
        <p:txBody>
          <a:bodyPr>
            <a:normAutofit/>
          </a:bodyPr>
          <a:lstStyle/>
          <a:p>
            <a:r>
              <a:rPr lang="en-US" dirty="0" smtClean="0"/>
              <a:t>Cushing's syndrome</a:t>
            </a:r>
          </a:p>
          <a:p>
            <a:pPr lvl="1"/>
            <a:r>
              <a:rPr lang="en-US" sz="2000" dirty="0" smtClean="0"/>
              <a:t>Characterized by excessive circulating cortisol levels</a:t>
            </a:r>
          </a:p>
          <a:p>
            <a:pPr lvl="1"/>
            <a:endParaRPr lang="en-US" sz="2000" dirty="0" smtClean="0"/>
          </a:p>
          <a:p>
            <a:r>
              <a:rPr lang="en-US" dirty="0" smtClean="0"/>
              <a:t>Addison’s Disease</a:t>
            </a:r>
          </a:p>
          <a:p>
            <a:pPr lvl="1"/>
            <a:r>
              <a:rPr lang="en-US" sz="2000" dirty="0" smtClean="0"/>
              <a:t>Partial or complete failure of adrenocortical function</a:t>
            </a:r>
            <a:endParaRPr lang="en-US" sz="2000" dirty="0"/>
          </a:p>
        </p:txBody>
      </p:sp>
    </p:spTree>
    <p:extLst>
      <p:ext uri="{BB962C8B-B14F-4D97-AF65-F5344CB8AC3E}">
        <p14:creationId xmlns:p14="http://schemas.microsoft.com/office/powerpoint/2010/main" val="3435762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options</a:t>
            </a:r>
            <a:endParaRPr lang="en-US" dirty="0"/>
          </a:p>
        </p:txBody>
      </p:sp>
      <p:sp>
        <p:nvSpPr>
          <p:cNvPr id="3" name="Content Placeholder 2"/>
          <p:cNvSpPr>
            <a:spLocks noGrp="1"/>
          </p:cNvSpPr>
          <p:nvPr>
            <p:ph idx="1"/>
          </p:nvPr>
        </p:nvSpPr>
        <p:spPr/>
        <p:txBody>
          <a:bodyPr>
            <a:normAutofit/>
          </a:bodyPr>
          <a:lstStyle/>
          <a:p>
            <a:r>
              <a:rPr lang="en-US" sz="1800" dirty="0" smtClean="0"/>
              <a:t>Thyroid Disorders</a:t>
            </a:r>
          </a:p>
          <a:p>
            <a:pPr lvl="1"/>
            <a:r>
              <a:rPr lang="en-US" sz="1800" dirty="0" smtClean="0"/>
              <a:t>Medical/surgical intervention includes:</a:t>
            </a:r>
          </a:p>
          <a:p>
            <a:pPr lvl="2"/>
            <a:r>
              <a:rPr lang="en-US" sz="1800" dirty="0" smtClean="0"/>
              <a:t>Levothyroxine (</a:t>
            </a:r>
            <a:r>
              <a:rPr lang="en-US" sz="1800" dirty="0" err="1" smtClean="0"/>
              <a:t>Synthroid</a:t>
            </a:r>
            <a:r>
              <a:rPr lang="en-US" sz="1800" dirty="0" smtClean="0"/>
              <a:t>, </a:t>
            </a:r>
            <a:r>
              <a:rPr lang="en-US" sz="1800" dirty="0" err="1" smtClean="0"/>
              <a:t>Levothroid</a:t>
            </a:r>
            <a:r>
              <a:rPr lang="en-US" sz="1800" dirty="0" smtClean="0"/>
              <a:t>)</a:t>
            </a:r>
          </a:p>
          <a:p>
            <a:pPr lvl="3"/>
            <a:r>
              <a:rPr lang="en-US" sz="1800" dirty="0" smtClean="0"/>
              <a:t>Exogenous thyroid hormones for treatment of hypothyroidism</a:t>
            </a:r>
          </a:p>
          <a:p>
            <a:pPr lvl="2"/>
            <a:r>
              <a:rPr lang="en-US" sz="1800" dirty="0" smtClean="0"/>
              <a:t>Radioactive Iodine (131I) for treatment of hyperthyroidism</a:t>
            </a:r>
          </a:p>
          <a:p>
            <a:pPr lvl="2"/>
            <a:r>
              <a:rPr lang="en-US" sz="1800" dirty="0" smtClean="0"/>
              <a:t>Thyroidectomy</a:t>
            </a:r>
          </a:p>
          <a:p>
            <a:pPr lvl="2"/>
            <a:r>
              <a:rPr lang="en-US" sz="1800" dirty="0" err="1" smtClean="0"/>
              <a:t>Antithyroid</a:t>
            </a:r>
            <a:r>
              <a:rPr lang="en-US" sz="1800" dirty="0" smtClean="0"/>
              <a:t> drugs</a:t>
            </a:r>
          </a:p>
          <a:p>
            <a:pPr lvl="3"/>
            <a:r>
              <a:rPr lang="en-US" sz="1800" dirty="0" smtClean="0"/>
              <a:t>PTU and </a:t>
            </a:r>
            <a:r>
              <a:rPr lang="en-US" sz="1800" dirty="0" err="1" smtClean="0"/>
              <a:t>Tapazole</a:t>
            </a:r>
            <a:endParaRPr lang="en-US" sz="1800" dirty="0" smtClean="0"/>
          </a:p>
          <a:p>
            <a:pPr lvl="1"/>
            <a:endParaRPr lang="en-US" sz="18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789" y="3657600"/>
            <a:ext cx="2306638" cy="230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460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options</a:t>
            </a:r>
            <a:endParaRPr lang="en-US" dirty="0"/>
          </a:p>
        </p:txBody>
      </p:sp>
      <p:sp>
        <p:nvSpPr>
          <p:cNvPr id="3" name="Content Placeholder 2"/>
          <p:cNvSpPr>
            <a:spLocks noGrp="1"/>
          </p:cNvSpPr>
          <p:nvPr>
            <p:ph idx="1"/>
          </p:nvPr>
        </p:nvSpPr>
        <p:spPr/>
        <p:txBody>
          <a:bodyPr>
            <a:normAutofit/>
          </a:bodyPr>
          <a:lstStyle/>
          <a:p>
            <a:r>
              <a:rPr lang="en-US" sz="1800" dirty="0" smtClean="0"/>
              <a:t>Adrenal Disorders</a:t>
            </a:r>
          </a:p>
          <a:p>
            <a:pPr lvl="1"/>
            <a:r>
              <a:rPr lang="en-US" sz="1800" dirty="0" smtClean="0"/>
              <a:t>Cushing’s Syndrome</a:t>
            </a:r>
          </a:p>
          <a:p>
            <a:pPr lvl="2"/>
            <a:r>
              <a:rPr lang="en-US" sz="1800" dirty="0" smtClean="0"/>
              <a:t>Surgical removal or radiation of tumor (if indicated)</a:t>
            </a:r>
          </a:p>
          <a:p>
            <a:pPr lvl="2"/>
            <a:r>
              <a:rPr lang="en-US" sz="1800" dirty="0" smtClean="0"/>
              <a:t>Drug therapy</a:t>
            </a:r>
          </a:p>
          <a:p>
            <a:pPr lvl="1"/>
            <a:r>
              <a:rPr lang="en-US" sz="1800" dirty="0" smtClean="0"/>
              <a:t>Addison’s Disease</a:t>
            </a:r>
          </a:p>
          <a:p>
            <a:pPr lvl="2"/>
            <a:r>
              <a:rPr lang="en-US" sz="1800" dirty="0" smtClean="0"/>
              <a:t>Hormone replacement therapy</a:t>
            </a:r>
          </a:p>
          <a:p>
            <a:pPr lvl="2"/>
            <a:r>
              <a:rPr lang="en-US" sz="1800" dirty="0" smtClean="0"/>
              <a:t>Steroid supplementation may be necessary</a:t>
            </a:r>
            <a:endParaRPr lang="en-US" sz="1800" dirty="0"/>
          </a:p>
        </p:txBody>
      </p:sp>
    </p:spTree>
    <p:extLst>
      <p:ext uri="{BB962C8B-B14F-4D97-AF65-F5344CB8AC3E}">
        <p14:creationId xmlns:p14="http://schemas.microsoft.com/office/powerpoint/2010/main" val="2912312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manifestations</a:t>
            </a:r>
            <a:endParaRPr lang="en-US" dirty="0"/>
          </a:p>
        </p:txBody>
      </p:sp>
      <p:sp>
        <p:nvSpPr>
          <p:cNvPr id="3" name="Content Placeholder 2"/>
          <p:cNvSpPr>
            <a:spLocks noGrp="1"/>
          </p:cNvSpPr>
          <p:nvPr>
            <p:ph idx="1"/>
          </p:nvPr>
        </p:nvSpPr>
        <p:spPr/>
        <p:txBody>
          <a:bodyPr/>
          <a:lstStyle/>
          <a:p>
            <a:r>
              <a:rPr lang="en-US" dirty="0" smtClean="0"/>
              <a:t>Addison’s Disease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9" y="2209800"/>
            <a:ext cx="256222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8682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t"/>
            <a:r>
              <a:rPr lang="en-US" sz="1800" dirty="0">
                <a:solidFill>
                  <a:srgbClr val="000000"/>
                </a:solidFill>
                <a:latin typeface="arial"/>
              </a:rPr>
              <a:t/>
            </a:r>
            <a:br>
              <a:rPr lang="en-US" sz="1800" dirty="0">
                <a:solidFill>
                  <a:srgbClr val="000000"/>
                </a:solidFill>
                <a:latin typeface="arial"/>
              </a:rPr>
            </a:br>
            <a:endParaRPr lang="en-US" sz="1800" dirty="0"/>
          </a:p>
        </p:txBody>
      </p:sp>
      <p:sp>
        <p:nvSpPr>
          <p:cNvPr id="3" name="Content Placeholder 2"/>
          <p:cNvSpPr>
            <a:spLocks noGrp="1"/>
          </p:cNvSpPr>
          <p:nvPr>
            <p:ph idx="1"/>
          </p:nvPr>
        </p:nvSpPr>
        <p:spPr>
          <a:xfrm>
            <a:off x="685800" y="1600201"/>
            <a:ext cx="7772400" cy="3733799"/>
          </a:xfrm>
        </p:spPr>
        <p:txBody>
          <a:bodyPr/>
          <a:lstStyle/>
          <a:p>
            <a:pPr marL="68580" indent="0">
              <a:buNone/>
            </a:pP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257"/>
            <a:ext cx="584835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04812"/>
            <a:ext cx="476250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14400" y="5486400"/>
            <a:ext cx="6019800" cy="646331"/>
          </a:xfrm>
          <a:prstGeom prst="rect">
            <a:avLst/>
          </a:prstGeom>
        </p:spPr>
        <p:txBody>
          <a:bodyPr wrap="square">
            <a:spAutoFit/>
          </a:bodyPr>
          <a:lstStyle/>
          <a:p>
            <a:r>
              <a:rPr lang="en-US" sz="1200" dirty="0">
                <a:solidFill>
                  <a:srgbClr val="000000"/>
                </a:solidFill>
                <a:latin typeface="arial"/>
              </a:rPr>
              <a:t>From:</a:t>
            </a:r>
            <a:br>
              <a:rPr lang="en-US" sz="1200" dirty="0">
                <a:solidFill>
                  <a:srgbClr val="000000"/>
                </a:solidFill>
                <a:latin typeface="arial"/>
              </a:rPr>
            </a:br>
            <a:r>
              <a:rPr lang="en-US" sz="1200" dirty="0">
                <a:solidFill>
                  <a:srgbClr val="642A8F"/>
                </a:solidFill>
                <a:latin typeface="arial"/>
                <a:hlinkClick r:id="rId5"/>
              </a:rPr>
              <a:t>Indian J </a:t>
            </a:r>
            <a:r>
              <a:rPr lang="en-US" sz="1200" dirty="0" err="1">
                <a:solidFill>
                  <a:srgbClr val="642A8F"/>
                </a:solidFill>
                <a:latin typeface="arial"/>
                <a:hlinkClick r:id="rId5"/>
              </a:rPr>
              <a:t>Endocrinol</a:t>
            </a:r>
            <a:r>
              <a:rPr lang="en-US" sz="1200" dirty="0">
                <a:solidFill>
                  <a:srgbClr val="642A8F"/>
                </a:solidFill>
                <a:latin typeface="arial"/>
                <a:hlinkClick r:id="rId5"/>
              </a:rPr>
              <a:t> </a:t>
            </a:r>
            <a:r>
              <a:rPr lang="en-US" sz="1200" dirty="0" err="1">
                <a:solidFill>
                  <a:srgbClr val="642A8F"/>
                </a:solidFill>
                <a:latin typeface="arial"/>
                <a:hlinkClick r:id="rId5"/>
              </a:rPr>
              <a:t>Metab</a:t>
            </a:r>
            <a:r>
              <a:rPr lang="en-US" sz="1200" dirty="0">
                <a:solidFill>
                  <a:srgbClr val="642A8F"/>
                </a:solidFill>
                <a:latin typeface="arial"/>
                <a:hlinkClick r:id="rId5"/>
              </a:rPr>
              <a:t>. 2011 July; 15(Suppl2): S113–S116.</a:t>
            </a:r>
            <a:r>
              <a:rPr lang="en-US" sz="1200" dirty="0">
                <a:solidFill>
                  <a:srgbClr val="000000"/>
                </a:solidFill>
                <a:latin typeface="arial"/>
              </a:rPr>
              <a:t/>
            </a:r>
            <a:br>
              <a:rPr lang="en-US" sz="1200" dirty="0">
                <a:solidFill>
                  <a:srgbClr val="000000"/>
                </a:solidFill>
                <a:latin typeface="arial"/>
              </a:rPr>
            </a:br>
            <a:r>
              <a:rPr lang="en-US" sz="1200" dirty="0" err="1">
                <a:solidFill>
                  <a:srgbClr val="000000"/>
                </a:solidFill>
                <a:latin typeface="arial"/>
              </a:rPr>
              <a:t>doi</a:t>
            </a:r>
            <a:r>
              <a:rPr lang="en-US" sz="1200" dirty="0">
                <a:solidFill>
                  <a:srgbClr val="000000"/>
                </a:solidFill>
                <a:latin typeface="arial"/>
              </a:rPr>
              <a:t>: 10.4103/2230-8210.83343</a:t>
            </a:r>
            <a:endParaRPr lang="en-US" sz="1200" dirty="0"/>
          </a:p>
        </p:txBody>
      </p:sp>
    </p:spTree>
    <p:extLst>
      <p:ext uri="{BB962C8B-B14F-4D97-AF65-F5344CB8AC3E}">
        <p14:creationId xmlns:p14="http://schemas.microsoft.com/office/powerpoint/2010/main" val="4834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171717"/>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1167</TotalTime>
  <Words>952</Words>
  <Application>Microsoft Office PowerPoint</Application>
  <PresentationFormat>On-screen Show (4:3)</PresentationFormat>
  <Paragraphs>177</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Urban Pop</vt:lpstr>
      <vt:lpstr>Thyroid and adrenal disorders</vt:lpstr>
      <vt:lpstr>Introduction to the diseases</vt:lpstr>
      <vt:lpstr>Thyroid gland diseases</vt:lpstr>
      <vt:lpstr>Thyroid Gland diseases</vt:lpstr>
      <vt:lpstr>Adrenal gland diseases</vt:lpstr>
      <vt:lpstr>Treatment options</vt:lpstr>
      <vt:lpstr>Treatment options</vt:lpstr>
      <vt:lpstr>Oral manifestations</vt:lpstr>
      <vt:lpstr> </vt:lpstr>
      <vt:lpstr>Potential dental concerns</vt:lpstr>
      <vt:lpstr>Patient education</vt:lpstr>
      <vt:lpstr>Oral hygiene instruction</vt:lpstr>
      <vt:lpstr>Nutritional counseling</vt:lpstr>
      <vt:lpstr>references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 and adrenal disorders</dc:title>
  <dc:creator>David</dc:creator>
  <cp:lastModifiedBy>David</cp:lastModifiedBy>
  <cp:revision>74</cp:revision>
  <dcterms:created xsi:type="dcterms:W3CDTF">2013-06-03T01:59:25Z</dcterms:created>
  <dcterms:modified xsi:type="dcterms:W3CDTF">2013-06-24T16:11:23Z</dcterms:modified>
</cp:coreProperties>
</file>